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3"/>
  </p:sldMasterIdLst>
  <p:notesMasterIdLst>
    <p:notesMasterId r:id="rId6"/>
  </p:notesMasterIdLst>
  <p:sldIdLst>
    <p:sldId id="256" r:id="rId4"/>
    <p:sldId id="6212" r:id="rId5"/>
    <p:sldId id="259" r:id="rId7"/>
    <p:sldId id="6327" r:id="rId8"/>
    <p:sldId id="6328" r:id="rId9"/>
    <p:sldId id="6329" r:id="rId10"/>
    <p:sldId id="6229" r:id="rId11"/>
    <p:sldId id="6225" r:id="rId12"/>
    <p:sldId id="6330" r:id="rId13"/>
    <p:sldId id="6332" r:id="rId14"/>
    <p:sldId id="6333" r:id="rId15"/>
    <p:sldId id="6114" r:id="rId16"/>
    <p:sldId id="6218" r:id="rId17"/>
    <p:sldId id="6233" r:id="rId18"/>
    <p:sldId id="6269" r:id="rId19"/>
    <p:sldId id="6261" r:id="rId20"/>
    <p:sldId id="6234" r:id="rId21"/>
    <p:sldId id="6235" r:id="rId22"/>
    <p:sldId id="6262" r:id="rId23"/>
    <p:sldId id="6237" r:id="rId24"/>
    <p:sldId id="6236" r:id="rId25"/>
    <p:sldId id="6238" r:id="rId26"/>
    <p:sldId id="6263" r:id="rId27"/>
    <p:sldId id="6239" r:id="rId28"/>
    <p:sldId id="6240" r:id="rId29"/>
    <p:sldId id="6264" r:id="rId30"/>
    <p:sldId id="6241" r:id="rId31"/>
    <p:sldId id="6243" r:id="rId32"/>
    <p:sldId id="6242" r:id="rId33"/>
    <p:sldId id="6270" r:id="rId34"/>
    <p:sldId id="6244" r:id="rId35"/>
    <p:sldId id="6265" r:id="rId36"/>
    <p:sldId id="6245" r:id="rId37"/>
    <p:sldId id="6246" r:id="rId38"/>
    <p:sldId id="6266" r:id="rId39"/>
    <p:sldId id="6247" r:id="rId40"/>
    <p:sldId id="6248" r:id="rId41"/>
    <p:sldId id="6267" r:id="rId42"/>
    <p:sldId id="6249" r:id="rId43"/>
    <p:sldId id="6250" r:id="rId44"/>
    <p:sldId id="6268" r:id="rId45"/>
    <p:sldId id="6251" r:id="rId46"/>
    <p:sldId id="6260" r:id="rId47"/>
    <p:sldId id="6115" r:id="rId48"/>
    <p:sldId id="6254" r:id="rId49"/>
    <p:sldId id="6257" r:id="rId50"/>
    <p:sldId id="6256" r:id="rId51"/>
    <p:sldId id="6253" r:id="rId52"/>
    <p:sldId id="6160" r:id="rId53"/>
    <p:sldId id="6252" r:id="rId54"/>
    <p:sldId id="6258" r:id="rId55"/>
    <p:sldId id="6232" r:id="rId56"/>
    <p:sldId id="6116" r:id="rId5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B3C4E0"/>
    <a:srgbClr val="86652C"/>
    <a:srgbClr val="BFCFEB"/>
    <a:srgbClr val="476DAC"/>
    <a:srgbClr val="7395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33" autoAdjust="0"/>
    <p:restoredTop sz="94660"/>
  </p:normalViewPr>
  <p:slideViewPr>
    <p:cSldViewPr snapToGrid="0">
      <p:cViewPr varScale="1">
        <p:scale>
          <a:sx n="92" d="100"/>
          <a:sy n="92" d="100"/>
        </p:scale>
        <p:origin x="66" y="186"/>
      </p:cViewPr>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0" Type="http://schemas.openxmlformats.org/officeDocument/2006/relationships/tableStyles" Target="tableStyles.xml"/><Relationship Id="rId6" Type="http://schemas.openxmlformats.org/officeDocument/2006/relationships/notesMaster" Target="notesMasters/notesMaster1.xml"/><Relationship Id="rId59" Type="http://schemas.openxmlformats.org/officeDocument/2006/relationships/viewProps" Target="viewProps.xml"/><Relationship Id="rId58" Type="http://schemas.openxmlformats.org/officeDocument/2006/relationships/presProps" Target="presProps.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FC77DA-999D-4CCD-8D40-6D1A2B0D0C5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9CE608-00BA-4AEC-945F-D9FE240B093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11BFB60-DF70-49C9-ACF0-1AFEF911598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11BFB60-DF70-49C9-ACF0-1AFEF9115986}"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11BFB60-DF70-49C9-ACF0-1AFEF9115986}"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797143" cy="6858000"/>
          </a:xfrm>
          <a:prstGeom prst="rect">
            <a:avLst/>
          </a:prstGeom>
        </p:spPr>
      </p:pic>
      <p:pic>
        <p:nvPicPr>
          <p:cNvPr id="8" name="图片 7"/>
          <p:cNvPicPr>
            <a:picLocks noChangeAspect="1"/>
          </p:cNvPicPr>
          <p:nvPr userDrawn="1"/>
        </p:nvPicPr>
        <p:blipFill rotWithShape="1">
          <a:blip r:embed="rId3" cstate="print">
            <a:extLst>
              <a:ext uri="{28A0092B-C50C-407E-A947-70E740481C1C}">
                <a14:useLocalDpi xmlns:a14="http://schemas.microsoft.com/office/drawing/2010/main" val="0"/>
              </a:ext>
            </a:extLst>
          </a:blip>
          <a:srcRect l="22427" t="52047"/>
          <a:stretch>
            <a:fillRect/>
          </a:stretch>
        </p:blipFill>
        <p:spPr>
          <a:xfrm rot="16200000">
            <a:off x="8779043" y="124321"/>
            <a:ext cx="3537278" cy="3288637"/>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4D8139C-9E04-4592-A8E2-B06F5ACB06A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244E6C-5CF7-4A4B-ABD8-FDB77927D295}"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74D8139C-9E04-4592-A8E2-B06F5ACB06A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244E6C-5CF7-4A4B-ABD8-FDB77927D295}" type="slidenum">
              <a:rPr lang="zh-CN" altLang="en-US" smtClean="0"/>
            </a:fld>
            <a:endParaRPr lang="zh-CN" altLang="en-US"/>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1177" y="141237"/>
            <a:ext cx="5058474" cy="6716763"/>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797143" cy="6858000"/>
          </a:xfrm>
          <a:prstGeom prst="rect">
            <a:avLst/>
          </a:prstGeom>
        </p:spPr>
      </p:pic>
      <p:pic>
        <p:nvPicPr>
          <p:cNvPr id="8" name="图片 7"/>
          <p:cNvPicPr>
            <a:picLocks noChangeAspect="1"/>
          </p:cNvPicPr>
          <p:nvPr userDrawn="1"/>
        </p:nvPicPr>
        <p:blipFill rotWithShape="1">
          <a:blip r:embed="rId3" cstate="print">
            <a:extLst>
              <a:ext uri="{28A0092B-C50C-407E-A947-70E740481C1C}">
                <a14:useLocalDpi xmlns:a14="http://schemas.microsoft.com/office/drawing/2010/main" val="0"/>
              </a:ext>
            </a:extLst>
          </a:blip>
          <a:srcRect l="22427" t="52047"/>
          <a:stretch>
            <a:fillRect/>
          </a:stretch>
        </p:blipFill>
        <p:spPr>
          <a:xfrm rot="16200000">
            <a:off x="8779043" y="124321"/>
            <a:ext cx="3537278" cy="3288637"/>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797143"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797143"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486832-EA3E-47AD-8943-05BB08DDBA66}" type="slidenum">
              <a:rPr lang="zh-CN" altLang="en-US" smtClean="0"/>
            </a:fld>
            <a:endParaRPr lang="zh-CN" altLang="en-US"/>
          </a:p>
        </p:txBody>
      </p:sp>
      <p:pic>
        <p:nvPicPr>
          <p:cNvPr id="5" name="图片 4"/>
          <p:cNvPicPr>
            <a:picLocks noChangeAspect="1"/>
          </p:cNvPicPr>
          <p:nvPr userDrawn="1"/>
        </p:nvPicPr>
        <p:blipFill rotWithShape="1">
          <a:blip r:embed="rId2" cstate="print">
            <a:extLst>
              <a:ext uri="{28A0092B-C50C-407E-A947-70E740481C1C}">
                <a14:useLocalDpi xmlns:a14="http://schemas.microsoft.com/office/drawing/2010/main" val="0"/>
              </a:ext>
            </a:extLst>
          </a:blip>
          <a:srcRect l="22427" t="52047"/>
          <a:stretch>
            <a:fillRect/>
          </a:stretch>
        </p:blipFill>
        <p:spPr>
          <a:xfrm rot="16200000" flipV="1">
            <a:off x="-124320" y="109842"/>
            <a:ext cx="3537279" cy="328863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4D8139C-9E04-4592-A8E2-B06F5ACB06A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244E6C-5CF7-4A4B-ABD8-FDB77927D295}"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74D8139C-9E04-4592-A8E2-B06F5ACB06A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244E6C-5CF7-4A4B-ABD8-FDB77927D295}" type="slidenum">
              <a:rPr lang="zh-CN" altLang="en-US" smtClean="0"/>
            </a:fld>
            <a:endParaRPr lang="zh-CN" altLang="en-US"/>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1177" y="141237"/>
            <a:ext cx="5058474" cy="6716763"/>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486832-EA3E-47AD-8943-05BB08DDBA66}" type="slidenum">
              <a:rPr lang="zh-CN" altLang="en-US" smtClean="0"/>
            </a:fld>
            <a:endParaRPr lang="zh-CN" altLang="en-US"/>
          </a:p>
        </p:txBody>
      </p:sp>
      <p:pic>
        <p:nvPicPr>
          <p:cNvPr id="5" name="图片 4"/>
          <p:cNvPicPr>
            <a:picLocks noChangeAspect="1"/>
          </p:cNvPicPr>
          <p:nvPr userDrawn="1"/>
        </p:nvPicPr>
        <p:blipFill rotWithShape="1">
          <a:blip r:embed="rId2" cstate="print">
            <a:extLst>
              <a:ext uri="{28A0092B-C50C-407E-A947-70E740481C1C}">
                <a14:useLocalDpi xmlns:a14="http://schemas.microsoft.com/office/drawing/2010/main" val="0"/>
              </a:ext>
            </a:extLst>
          </a:blip>
          <a:srcRect l="22427" t="52047"/>
          <a:stretch>
            <a:fillRect/>
          </a:stretch>
        </p:blipFill>
        <p:spPr>
          <a:xfrm rot="16200000" flipV="1">
            <a:off x="-124320" y="109842"/>
            <a:ext cx="3537279" cy="328863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5D8E898-991E-48F6-B2BC-593F10965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486832-EA3E-47AD-8943-05BB08DDBA6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4.png"/><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5" Type="http://schemas.openxmlformats.org/officeDocument/2006/relationships/theme" Target="../theme/theme2.xml"/><Relationship Id="rId14" Type="http://schemas.openxmlformats.org/officeDocument/2006/relationships/image" Target="../media/image4.png"/><Relationship Id="rId13" Type="http://schemas.openxmlformats.org/officeDocument/2006/relationships/slideLayout" Target="../slideLayouts/slideLayout26.xml"/><Relationship Id="rId12" Type="http://schemas.openxmlformats.org/officeDocument/2006/relationships/slideLayout" Target="../slideLayouts/slideLayout25.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D8E898-991E-48F6-B2BC-593F1096539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486832-EA3E-47AD-8943-05BB08DDBA66}" type="slidenum">
              <a:rPr lang="zh-CN" altLang="en-US" smtClean="0"/>
            </a:fld>
            <a:endParaRPr lang="zh-CN" altLang="en-US"/>
          </a:p>
        </p:txBody>
      </p:sp>
      <p:pic>
        <p:nvPicPr>
          <p:cNvPr id="7" name="图片 6"/>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437308" y="6214635"/>
            <a:ext cx="754692" cy="64336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mc:Choice xmlns:p14="http://schemas.microsoft.com/office/powerpoint/2010/main" Requires="p14">
      <p:transition p14:dur="0" advTm="0"/>
    </mc:Choice>
    <mc:Fallback>
      <p:transition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D8E898-991E-48F6-B2BC-593F1096539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486832-EA3E-47AD-8943-05BB08DDBA66}" type="slidenum">
              <a:rPr lang="zh-CN" altLang="en-US" smtClean="0"/>
            </a:fld>
            <a:endParaRPr lang="zh-CN" altLang="en-US"/>
          </a:p>
        </p:txBody>
      </p:sp>
      <p:pic>
        <p:nvPicPr>
          <p:cNvPr id="7" name="图片 6"/>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437308" y="6214635"/>
            <a:ext cx="754692" cy="643365"/>
          </a:xfrm>
          <a:prstGeom prst="rect">
            <a:avLst/>
          </a:prstGeom>
        </p:spPr>
      </p:pic>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mc:AlternateContent xmlns:mc="http://schemas.openxmlformats.org/markup-compatibility/2006">
    <mc:Choice xmlns:p14="http://schemas.microsoft.com/office/powerpoint/2010/main" Requires="p14">
      <p:transition p14:dur="0" advTm="0"/>
    </mc:Choice>
    <mc:Fallback>
      <p:transition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5.png"/><Relationship Id="rId4" Type="http://schemas.microsoft.com/office/2007/relationships/media" Target="../media/media1.mp3"/><Relationship Id="rId3" Type="http://schemas.openxmlformats.org/officeDocument/2006/relationships/audio" Target="NULL" TargetMode="Externa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5" Type="http://schemas.openxmlformats.org/officeDocument/2006/relationships/notesSlide" Target="../notesSlides/notesSlide43.xml"/><Relationship Id="rId4" Type="http://schemas.openxmlformats.org/officeDocument/2006/relationships/slideLayout" Target="../slideLayouts/slideLayout2.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0390" y="0"/>
            <a:ext cx="9797143" cy="6858000"/>
          </a:xfrm>
          <a:prstGeom prst="rect">
            <a:avLst/>
          </a:prstGeom>
        </p:spPr>
      </p:pic>
      <p:sp>
        <p:nvSpPr>
          <p:cNvPr id="14" name="TextBox 16"/>
          <p:cNvSpPr txBox="1"/>
          <p:nvPr/>
        </p:nvSpPr>
        <p:spPr>
          <a:xfrm>
            <a:off x="4764354" y="4671579"/>
            <a:ext cx="2737277" cy="460375"/>
          </a:xfrm>
          <a:prstGeom prst="rect">
            <a:avLst/>
          </a:prstGeom>
          <a:noFill/>
        </p:spPr>
        <p:txBody>
          <a:bodyPr wrap="square" rtlCol="0">
            <a:spAutoFit/>
          </a:bodyPr>
          <a:lstStyle/>
          <a:p>
            <a:r>
              <a:rPr lang="zh-CN" altLang="en-US" sz="2400" dirty="0" smtClean="0">
                <a:solidFill>
                  <a:schemeClr val="accent1"/>
                </a:solidFill>
                <a:latin typeface="Source Han Serif SC" panose="02020400000000000000" pitchFamily="18" charset="-122"/>
                <a:ea typeface="Source Han Serif SC" panose="02020400000000000000" pitchFamily="18" charset="-122"/>
                <a:sym typeface="Source Han Serif SC" panose="02020400000000000000" pitchFamily="18" charset="-122"/>
              </a:rPr>
              <a:t>主 讲：希韶</a:t>
            </a:r>
            <a:endParaRPr lang="zh-CN" altLang="en-US" sz="2400" dirty="0" smtClean="0">
              <a:solidFill>
                <a:schemeClr val="accent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8" name="TextBox 14"/>
          <p:cNvSpPr txBox="1"/>
          <p:nvPr/>
        </p:nvSpPr>
        <p:spPr>
          <a:xfrm>
            <a:off x="3323052" y="1514720"/>
            <a:ext cx="7688580" cy="2461260"/>
          </a:xfrm>
          <a:prstGeom prst="rect">
            <a:avLst/>
          </a:prstGeom>
          <a:noFill/>
        </p:spPr>
        <p:txBody>
          <a:bodyPr wrap="square" rtlCol="0">
            <a:spAutoFit/>
          </a:bodyPr>
          <a:lstStyle/>
          <a:p>
            <a:pPr algn="dist"/>
            <a:r>
              <a:rPr lang="zh-CN" altLang="en-US" sz="6600" b="1" dirty="0">
                <a:solidFill>
                  <a:schemeClr val="accent1"/>
                </a:solidFill>
                <a:latin typeface="字体视界-NEW宋体" panose="02010601030101010101" pitchFamily="2" charset="-122"/>
                <a:ea typeface="字体视界-NEW宋体" panose="02010601030101010101" pitchFamily="2" charset="-122"/>
                <a:sym typeface="Source Han Serif SC" panose="02020400000000000000" pitchFamily="18" charset="-122"/>
              </a:rPr>
              <a:t>管理类写作</a:t>
            </a:r>
            <a:endParaRPr lang="zh-CN" altLang="en-US" sz="6600" b="1" dirty="0">
              <a:solidFill>
                <a:schemeClr val="accent1"/>
              </a:solidFill>
              <a:latin typeface="字体视界-NEW宋体" panose="02010601030101010101" pitchFamily="2" charset="-122"/>
              <a:ea typeface="字体视界-NEW宋体" panose="02010601030101010101" pitchFamily="2" charset="-122"/>
              <a:sym typeface="Source Han Serif SC" panose="02020400000000000000" pitchFamily="18" charset="-122"/>
            </a:endParaRPr>
          </a:p>
          <a:p>
            <a:pPr algn="dist"/>
            <a:r>
              <a:rPr lang="en-US" altLang="zh-CN" sz="4400" b="1" dirty="0" smtClean="0">
                <a:solidFill>
                  <a:schemeClr val="accent1"/>
                </a:solidFill>
                <a:latin typeface="字体视界-NEW宋体" panose="02010601030101010101" pitchFamily="2" charset="-122"/>
                <a:ea typeface="字体视界-NEW宋体" panose="02010601030101010101" pitchFamily="2" charset="-122"/>
                <a:sym typeface="Source Han Serif SC" panose="02020400000000000000" pitchFamily="18" charset="-122"/>
              </a:rPr>
              <a:t> </a:t>
            </a:r>
            <a:endParaRPr lang="en-US" altLang="zh-CN" sz="4400" b="1" dirty="0">
              <a:solidFill>
                <a:schemeClr val="accent1"/>
              </a:solidFill>
              <a:latin typeface="字体视界-NEW宋体" panose="02010601030101010101" pitchFamily="2" charset="-122"/>
              <a:ea typeface="字体视界-NEW宋体" panose="02010601030101010101" pitchFamily="2" charset="-122"/>
              <a:sym typeface="Source Han Serif SC" panose="02020400000000000000" pitchFamily="18" charset="-122"/>
            </a:endParaRPr>
          </a:p>
          <a:p>
            <a:pPr algn="dist"/>
            <a:r>
              <a:rPr lang="en-US" altLang="zh-CN" sz="4400" b="1" dirty="0" smtClean="0">
                <a:solidFill>
                  <a:schemeClr val="accent1"/>
                </a:solidFill>
                <a:latin typeface="字体视界-NEW宋体" panose="02010601030101010101" pitchFamily="2" charset="-122"/>
                <a:ea typeface="字体视界-NEW宋体" panose="02010601030101010101" pitchFamily="2" charset="-122"/>
                <a:sym typeface="Source Han Serif SC" panose="02020400000000000000" pitchFamily="18" charset="-122"/>
              </a:rPr>
              <a:t>-</a:t>
            </a:r>
            <a:r>
              <a:rPr lang="zh-CN" altLang="en-US" sz="4400" b="1" dirty="0">
                <a:solidFill>
                  <a:schemeClr val="accent1"/>
                </a:solidFill>
                <a:latin typeface="字体视界-NEW宋体" panose="02010601030101010101" pitchFamily="2" charset="-122"/>
                <a:ea typeface="字体视界-NEW宋体" panose="02010601030101010101" pitchFamily="2" charset="-122"/>
                <a:sym typeface="Source Han Serif SC" panose="02020400000000000000" pitchFamily="18" charset="-122"/>
              </a:rPr>
              <a:t>论说文</a:t>
            </a:r>
            <a:endParaRPr lang="zh-CN" altLang="en-US" sz="4400" b="1" dirty="0">
              <a:solidFill>
                <a:schemeClr val="accent1"/>
              </a:solidFill>
              <a:latin typeface="字体视界-NEW宋体" panose="02010601030101010101" pitchFamily="2" charset="-122"/>
              <a:ea typeface="字体视界-NEW宋体" panose="02010601030101010101" pitchFamily="2" charset="-122"/>
              <a:sym typeface="Source Han Serif SC" panose="02020400000000000000" pitchFamily="18" charset="-122"/>
            </a:endParaRPr>
          </a:p>
        </p:txBody>
      </p:sp>
      <p:pic>
        <p:nvPicPr>
          <p:cNvPr id="40" name="图片 39"/>
          <p:cNvPicPr>
            <a:picLocks noChangeAspect="1"/>
          </p:cNvPicPr>
          <p:nvPr/>
        </p:nvPicPr>
        <p:blipFill rotWithShape="1">
          <a:blip r:embed="rId2" cstate="print">
            <a:extLst>
              <a:ext uri="{28A0092B-C50C-407E-A947-70E740481C1C}">
                <a14:useLocalDpi xmlns:a14="http://schemas.microsoft.com/office/drawing/2010/main" val="0"/>
              </a:ext>
            </a:extLst>
          </a:blip>
          <a:srcRect l="22427" t="52047"/>
          <a:stretch>
            <a:fillRect/>
          </a:stretch>
        </p:blipFill>
        <p:spPr>
          <a:xfrm rot="15430405" flipH="1">
            <a:off x="9090594" y="5678576"/>
            <a:ext cx="3537278" cy="3288637"/>
          </a:xfrm>
          <a:prstGeom prst="rect">
            <a:avLst/>
          </a:prstGeom>
        </p:spPr>
      </p:pic>
      <p:pic>
        <p:nvPicPr>
          <p:cNvPr id="2" name="令人心情愉悦的轻音乐">
            <a:hlinkClick r:id="" action="ppaction://media"/>
          </p:cNvPr>
          <p:cNvPicPr>
            <a:picLocks noChangeAspect="1"/>
          </p:cNvPicPr>
          <p:nvPr>
            <a:audioFile r:link="rId3"/>
            <p:extLst>
              <p:ext uri="{DAA4B4D4-6D71-4841-9C94-3DE7FCFB9230}">
                <p14:media xmlns:p14="http://schemas.microsoft.com/office/powerpoint/2010/main" r:embed="rId4">
                  <p14:trim st="1000.000000"/>
                </p14:media>
              </p:ext>
            </p:extLst>
          </p:nvPr>
        </p:nvPicPr>
        <p:blipFill>
          <a:blip r:embed="rId5"/>
          <a:stretch>
            <a:fillRect/>
          </a:stretch>
        </p:blipFill>
        <p:spPr>
          <a:xfrm>
            <a:off x="-820058" y="-1624692"/>
            <a:ext cx="953407" cy="953407"/>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41" presetClass="entr" presetSubtype="0" fill="hold" grpId="0" nodeType="afterEffect">
                                  <p:stCondLst>
                                    <p:cond delay="0"/>
                                  </p:stCondLst>
                                  <p:iterate type="lt">
                                    <p:tmPct val="10000"/>
                                  </p:iterate>
                                  <p:childTnLst>
                                    <p:set>
                                      <p:cBhvr>
                                        <p:cTn id="9" dur="1" fill="hold">
                                          <p:stCondLst>
                                            <p:cond delay="0"/>
                                          </p:stCondLst>
                                        </p:cTn>
                                        <p:tgtEl>
                                          <p:spTgt spid="38"/>
                                        </p:tgtEl>
                                        <p:attrNameLst>
                                          <p:attrName>style.visibility</p:attrName>
                                        </p:attrNameLst>
                                      </p:cBhvr>
                                      <p:to>
                                        <p:strVal val="visible"/>
                                      </p:to>
                                    </p:set>
                                    <p:anim calcmode="lin" valueType="num">
                                      <p:cBhvr>
                                        <p:cTn id="10" dur="500" fill="hold"/>
                                        <p:tgtEl>
                                          <p:spTgt spid="38"/>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38"/>
                                        </p:tgtEl>
                                        <p:attrNameLst>
                                          <p:attrName>ppt_y</p:attrName>
                                        </p:attrNameLst>
                                      </p:cBhvr>
                                      <p:tavLst>
                                        <p:tav tm="0">
                                          <p:val>
                                            <p:strVal val="#ppt_y"/>
                                          </p:val>
                                        </p:tav>
                                        <p:tav tm="100000">
                                          <p:val>
                                            <p:strVal val="#ppt_y"/>
                                          </p:val>
                                        </p:tav>
                                      </p:tavLst>
                                    </p:anim>
                                    <p:anim calcmode="lin" valueType="num">
                                      <p:cBhvr>
                                        <p:cTn id="12" dur="500" fill="hold"/>
                                        <p:tgtEl>
                                          <p:spTgt spid="38"/>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38"/>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38"/>
                                        </p:tgtEl>
                                      </p:cBhvr>
                                    </p:animEffect>
                                  </p:childTnLst>
                                </p:cTn>
                              </p:par>
                            </p:childTnLst>
                          </p:cTn>
                        </p:par>
                        <p:par>
                          <p:cTn id="15" fill="hold">
                            <p:stCondLst>
                              <p:cond delay="950"/>
                            </p:stCondLst>
                            <p:childTnLst>
                              <p:par>
                                <p:cTn id="16" presetID="22" presetClass="entr" presetSubtype="8"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left)">
                                      <p:cBhvr>
                                        <p:cTn id="18"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9" repeatCount="indefinite" fill="remove" display="0">
                  <p:stCondLst>
                    <p:cond delay="indefinite"/>
                  </p:stCondLst>
                  <p:endCondLst>
                    <p:cond evt="onStopAudio" delay="0">
                      <p:tgtEl>
                        <p:sldTgt/>
                      </p:tgtEl>
                    </p:cond>
                  </p:endCondLst>
                </p:cTn>
                <p:tgtEl>
                  <p:spTgt spid="2"/>
                </p:tgtEl>
              </p:cMediaNode>
            </p:audio>
          </p:childTnLst>
        </p:cTn>
      </p:par>
    </p:tnLst>
    <p:bldLst>
      <p:bldP spid="14" grpId="0"/>
      <p:bldP spid="3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5" name="TextBox 115"/>
          <p:cNvSpPr txBox="1"/>
          <p:nvPr/>
        </p:nvSpPr>
        <p:spPr>
          <a:xfrm>
            <a:off x="1425662" y="297905"/>
            <a:ext cx="3370831"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范文</a:t>
            </a:r>
            <a:endParaRPr lang="zh-CN" altLang="en-US" sz="2400" b="1" dirty="0" smtClean="0">
              <a:latin typeface="微软雅黑" panose="020B0503020204020204" charset="-122"/>
              <a:ea typeface="微软雅黑" panose="020B0503020204020204" charset="-122"/>
              <a:sym typeface="Source Han Serif SC" panose="02020400000000000000" pitchFamily="18" charset="-122"/>
            </a:endParaRPr>
          </a:p>
        </p:txBody>
      </p:sp>
      <p:sp>
        <p:nvSpPr>
          <p:cNvPr id="100" name="文本框 99"/>
          <p:cNvSpPr txBox="1"/>
          <p:nvPr/>
        </p:nvSpPr>
        <p:spPr>
          <a:xfrm>
            <a:off x="797560" y="1148080"/>
            <a:ext cx="11002645" cy="4523105"/>
          </a:xfrm>
          <a:prstGeom prst="rect">
            <a:avLst/>
          </a:prstGeom>
          <a:noFill/>
          <a:ln w="9525">
            <a:noFill/>
          </a:ln>
        </p:spPr>
        <p:txBody>
          <a:bodyPr wrap="square">
            <a:spAutoFit/>
          </a:bodyPr>
          <a:p>
            <a:pPr indent="0" algn="l">
              <a:lnSpc>
                <a:spcPct val="150000"/>
              </a:lnSpc>
            </a:pPr>
            <a:r>
              <a:rPr lang="zh-CN" sz="2400" b="1">
                <a:ea typeface="宋体" panose="02010600030101010101" pitchFamily="2" charset="-122"/>
              </a:rPr>
              <a:t>       学礼，提升国民素质，是我们提升民族素质的前提。</a:t>
            </a:r>
            <a:r>
              <a:rPr lang="zh-CN" sz="2400" b="0">
                <a:ea typeface="宋体" panose="02010600030101010101" pitchFamily="2" charset="-122"/>
              </a:rPr>
              <a:t>百善孝为先，可是社会上不时的能够听到看到子女不孝敬老人，孤寡老人死去多天不被人知，更有甚者，接受了高等教育的大学生也缺乏对家庭的情感关怀，更遑论承担社会责任了。这只是当前社会文明缺失的一个缩影，邻里关系冷漠、职业道德低下、社会公德溃失等种种问题的解决，都需要提升国民素质来解决，也就是说，文明缺失的根本解决之道就是学礼、提升国民素质。</a:t>
            </a:r>
            <a:r>
              <a:rPr lang="zh-CN" sz="2400" b="1">
                <a:ea typeface="宋体" panose="02010600030101010101" pitchFamily="2" charset="-122"/>
              </a:rPr>
              <a:t> </a:t>
            </a:r>
            <a:endParaRPr lang="zh-CN" altLang="en-US" sz="2400" b="0">
              <a:ea typeface="宋体" panose="0201060003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5" name="TextBox 115"/>
          <p:cNvSpPr txBox="1"/>
          <p:nvPr/>
        </p:nvSpPr>
        <p:spPr>
          <a:xfrm>
            <a:off x="1425662" y="297905"/>
            <a:ext cx="3370831"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范文</a:t>
            </a:r>
            <a:endParaRPr lang="zh-CN" altLang="en-US" sz="2400" b="1" dirty="0" smtClean="0">
              <a:latin typeface="微软雅黑" panose="020B0503020204020204" charset="-122"/>
              <a:ea typeface="微软雅黑" panose="020B0503020204020204" charset="-122"/>
              <a:sym typeface="Source Han Serif SC" panose="02020400000000000000" pitchFamily="18" charset="-122"/>
            </a:endParaRPr>
          </a:p>
        </p:txBody>
      </p:sp>
      <p:sp>
        <p:nvSpPr>
          <p:cNvPr id="100" name="文本框 99"/>
          <p:cNvSpPr txBox="1"/>
          <p:nvPr/>
        </p:nvSpPr>
        <p:spPr>
          <a:xfrm>
            <a:off x="797560" y="1148080"/>
            <a:ext cx="11002645" cy="5077460"/>
          </a:xfrm>
          <a:prstGeom prst="rect">
            <a:avLst/>
          </a:prstGeom>
          <a:noFill/>
          <a:ln w="9525">
            <a:noFill/>
          </a:ln>
        </p:spPr>
        <p:txBody>
          <a:bodyPr wrap="square">
            <a:spAutoFit/>
          </a:bodyPr>
          <a:p>
            <a:pPr indent="0" algn="l">
              <a:lnSpc>
                <a:spcPct val="150000"/>
              </a:lnSpc>
            </a:pPr>
            <a:r>
              <a:rPr lang="en-US" altLang="zh-CN" sz="2400" b="0">
                <a:ea typeface="宋体" panose="02010600030101010101" pitchFamily="2" charset="-122"/>
              </a:rPr>
              <a:t>      </a:t>
            </a:r>
            <a:r>
              <a:rPr lang="zh-CN" sz="2400" b="1">
                <a:ea typeface="宋体" panose="02010600030101010101" pitchFamily="2" charset="-122"/>
              </a:rPr>
              <a:t>学礼，提升国民素质，有利于民族文化精神的弘扬。</a:t>
            </a:r>
            <a:r>
              <a:rPr lang="zh-CN" sz="2400" b="0">
                <a:ea typeface="宋体" panose="02010600030101010101" pitchFamily="2" charset="-122"/>
              </a:rPr>
              <a:t>当今世界，科技飞速发展，给我们的生活、工作带来了巨大的改变，微信改变了我们的沟通方式，支付宝让我们实现了不带钱包无障碍的生活······这使得人们愈加的注重科技，而忽视了人文。孰不知，科技归根结底是由人来掌握，为人类服务的，而如果不提升人的道德修养、文明素质，现代化必然会毁于一旦。这就要求我们要挖掘古代文明礼仪的精华，学习国学，加强精神文明建设，努力学礼。     </a:t>
            </a:r>
            <a:r>
              <a:rPr lang="zh-CN" sz="2400" b="1">
                <a:ea typeface="宋体" panose="02010600030101010101" pitchFamily="2" charset="-122"/>
              </a:rPr>
              <a:t> 礼仪，</a:t>
            </a:r>
            <a:r>
              <a:rPr lang="zh-CN" sz="2400" b="0">
                <a:ea typeface="宋体" panose="02010600030101010101" pitchFamily="2" charset="-122"/>
              </a:rPr>
              <a:t>关乎公民意识的自觉、民族文化精神的弘扬，更关乎中华民族的伟大复兴。这需要我们每个人在日常生活中，从小处小事做起，一点一滴做起，这样我们的国家发展一定有希望！</a:t>
            </a:r>
            <a:endParaRPr lang="zh-CN" altLang="en-US" sz="2400" b="0">
              <a:ea typeface="宋体" panose="0201060003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5"/>
          <p:cNvGrpSpPr/>
          <p:nvPr>
            <p:custDataLst>
              <p:tags r:id="rId1"/>
            </p:custDataLst>
          </p:nvPr>
        </p:nvGrpSpPr>
        <p:grpSpPr bwMode="auto">
          <a:xfrm rot="5400000">
            <a:off x="6811095" y="1666415"/>
            <a:ext cx="2620089" cy="2278128"/>
            <a:chOff x="5803300" y="1948400"/>
            <a:chExt cx="2164994" cy="1905223"/>
          </a:xfrm>
        </p:grpSpPr>
        <p:sp>
          <p:nvSpPr>
            <p:cNvPr id="10" name="7"/>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b="1">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1" name="6"/>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12" name="4"/>
          <p:cNvSpPr txBox="1"/>
          <p:nvPr>
            <p:custDataLst>
              <p:tags r:id="rId2"/>
            </p:custDataLst>
          </p:nvPr>
        </p:nvSpPr>
        <p:spPr>
          <a:xfrm>
            <a:off x="6780373" y="2001248"/>
            <a:ext cx="2713761" cy="1630793"/>
          </a:xfrm>
          <a:prstGeom prst="rect">
            <a:avLst/>
          </a:prstGeom>
          <a:noFill/>
        </p:spPr>
        <p:txBody>
          <a:bodyPr wrap="square" lIns="86005" tIns="43002" rIns="86005" bIns="43002">
            <a:spAutoFit/>
          </a:bodyPr>
          <a:lstStyle/>
          <a:p>
            <a:pPr algn="ctr">
              <a:defRPr/>
            </a:pPr>
            <a:r>
              <a:rPr lang="en-US" altLang="zh-CN" sz="1003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03</a:t>
            </a:r>
            <a:endParaRPr lang="zh-CN" altLang="en-US" sz="1003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4" name="2"/>
          <p:cNvSpPr txBox="1"/>
          <p:nvPr>
            <p:custDataLst>
              <p:tags r:id="rId3"/>
            </p:custDataLst>
          </p:nvPr>
        </p:nvSpPr>
        <p:spPr>
          <a:xfrm>
            <a:off x="6052075" y="4068479"/>
            <a:ext cx="4084429" cy="1192530"/>
          </a:xfrm>
          <a:prstGeom prst="rect">
            <a:avLst/>
          </a:prstGeom>
          <a:noFill/>
        </p:spPr>
        <p:txBody>
          <a:bodyPr wrap="square" lIns="86005" tIns="43002" rIns="86005" bIns="43002">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3130" fontAlgn="base">
              <a:spcBef>
                <a:spcPct val="0"/>
              </a:spcBef>
              <a:spcAft>
                <a:spcPct val="0"/>
              </a:spcAft>
              <a:defRPr>
                <a:solidFill>
                  <a:schemeClr val="tx1"/>
                </a:solidFill>
                <a:latin typeface="Calibri" panose="020F0502020204030204" pitchFamily="34" charset="0"/>
              </a:defRPr>
            </a:lvl6pPr>
            <a:lvl7pPr marL="2971800" indent="-228600" defTabSz="913130" fontAlgn="base">
              <a:spcBef>
                <a:spcPct val="0"/>
              </a:spcBef>
              <a:spcAft>
                <a:spcPct val="0"/>
              </a:spcAft>
              <a:defRPr>
                <a:solidFill>
                  <a:schemeClr val="tx1"/>
                </a:solidFill>
                <a:latin typeface="Calibri" panose="020F0502020204030204" pitchFamily="34" charset="0"/>
              </a:defRPr>
            </a:lvl7pPr>
            <a:lvl8pPr marL="3429000" indent="-228600" defTabSz="913130" fontAlgn="base">
              <a:spcBef>
                <a:spcPct val="0"/>
              </a:spcBef>
              <a:spcAft>
                <a:spcPct val="0"/>
              </a:spcAft>
              <a:defRPr>
                <a:solidFill>
                  <a:schemeClr val="tx1"/>
                </a:solidFill>
                <a:latin typeface="Calibri" panose="020F0502020204030204" pitchFamily="34" charset="0"/>
              </a:defRPr>
            </a:lvl8pPr>
            <a:lvl9pPr marL="3886200" indent="-228600" defTabSz="913130" fontAlgn="base">
              <a:spcBef>
                <a:spcPct val="0"/>
              </a:spcBef>
              <a:spcAft>
                <a:spcPct val="0"/>
              </a:spcAft>
              <a:defRPr>
                <a:solidFill>
                  <a:schemeClr val="tx1"/>
                </a:solidFill>
                <a:latin typeface="Calibri" panose="020F0502020204030204" pitchFamily="34" charset="0"/>
              </a:defRPr>
            </a:lvl9pPr>
          </a:lstStyle>
          <a:p>
            <a:pPr algn="dist"/>
            <a:r>
              <a:rPr lang="zh-CN" altLang="en-US" sz="7200" b="1" dirty="0" smtClean="0">
                <a:solidFill>
                  <a:srgbClr val="476DAC"/>
                </a:solidFill>
                <a:latin typeface="字体视界-NEW宋体" panose="02010601030101010101" pitchFamily="2" charset="-122"/>
                <a:ea typeface="字体视界-NEW宋体" panose="02010601030101010101" pitchFamily="2" charset="-122"/>
                <a:sym typeface="Source Han Serif SC" panose="02020400000000000000" pitchFamily="18" charset="-122"/>
              </a:rPr>
              <a:t>批改提升</a:t>
            </a:r>
            <a:endParaRPr lang="zh-CN" altLang="en-US" sz="7200" b="1" dirty="0">
              <a:solidFill>
                <a:srgbClr val="476DAC"/>
              </a:solidFill>
              <a:latin typeface="字体视界-NEW宋体" panose="02010601030101010101" pitchFamily="2" charset="-122"/>
              <a:ea typeface="字体视界-NEW宋体" panose="02010601030101010101" pitchFamily="2"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eelOff"/>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anim calcmode="lin" valueType="num">
                                      <p:cBhvr>
                                        <p:cTn id="8" dur="250" fill="hold"/>
                                        <p:tgtEl>
                                          <p:spTgt spid="9"/>
                                        </p:tgtEl>
                                        <p:attrNameLst>
                                          <p:attrName>ppt_x</p:attrName>
                                        </p:attrNameLst>
                                      </p:cBhvr>
                                      <p:tavLst>
                                        <p:tav tm="0">
                                          <p:val>
                                            <p:strVal val="#ppt_x"/>
                                          </p:val>
                                        </p:tav>
                                        <p:tav tm="100000">
                                          <p:val>
                                            <p:strVal val="#ppt_x"/>
                                          </p:val>
                                        </p:tav>
                                      </p:tavLst>
                                    </p:anim>
                                    <p:anim calcmode="lin" valueType="num">
                                      <p:cBhvr>
                                        <p:cTn id="9" dur="2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4" presetClass="entr" presetSubtype="1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horizontal)">
                                      <p:cBhvr>
                                        <p:cTn id="13" dur="500"/>
                                        <p:tgtEl>
                                          <p:spTgt spid="12"/>
                                        </p:tgtEl>
                                      </p:cBhvr>
                                    </p:animEffect>
                                  </p:childTnLst>
                                </p:cTn>
                              </p:par>
                            </p:childTnLst>
                          </p:cTn>
                        </p:par>
                        <p:par>
                          <p:cTn id="14" fill="hold">
                            <p:stCondLst>
                              <p:cond delay="1000"/>
                            </p:stCondLst>
                            <p:childTnLst>
                              <p:par>
                                <p:cTn id="15" presetID="52" presetClass="entr" presetSubtype="0" fill="hold" grpId="0" nodeType="afterEffect">
                                  <p:stCondLst>
                                    <p:cond delay="0"/>
                                  </p:stCondLst>
                                  <p:iterate type="lt">
                                    <p:tmPct val="10000"/>
                                  </p:iterate>
                                  <p:childTnLst>
                                    <p:set>
                                      <p:cBhvr>
                                        <p:cTn id="16" dur="1" fill="hold">
                                          <p:stCondLst>
                                            <p:cond delay="0"/>
                                          </p:stCondLst>
                                        </p:cTn>
                                        <p:tgtEl>
                                          <p:spTgt spid="14">
                                            <p:txEl>
                                              <p:pRg st="0" end="0"/>
                                            </p:txEl>
                                          </p:spTgt>
                                        </p:tgtEl>
                                        <p:attrNameLst>
                                          <p:attrName>style.visibility</p:attrName>
                                        </p:attrNameLst>
                                      </p:cBhvr>
                                      <p:to>
                                        <p:strVal val="visible"/>
                                      </p:to>
                                    </p:set>
                                    <p:animScale>
                                      <p:cBhvr>
                                        <p:cTn id="17" dur="1000" decel="50000" fill="hold">
                                          <p:stCondLst>
                                            <p:cond delay="0"/>
                                          </p:stCondLst>
                                        </p:cTn>
                                        <p:tgtEl>
                                          <p:spTgt spid="14">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4">
                                            <p:txEl>
                                              <p:pRg st="0" end="0"/>
                                            </p:txEl>
                                          </p:spTgt>
                                        </p:tgtEl>
                                        <p:attrNameLst>
                                          <p:attrName>ppt_x</p:attrName>
                                          <p:attrName>ppt_y</p:attrName>
                                        </p:attrNameLst>
                                      </p:cBhvr>
                                    </p:animMotion>
                                    <p:animEffect transition="in" filter="fade">
                                      <p:cBhvr>
                                        <p:cTn id="19" dur="10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2" name="object 2"/>
          <p:cNvSpPr txBox="1">
            <a:spLocks noGrp="1"/>
          </p:cNvSpPr>
          <p:nvPr/>
        </p:nvSpPr>
        <p:spPr>
          <a:xfrm>
            <a:off x="1631339" y="268660"/>
            <a:ext cx="2577252" cy="528955"/>
          </a:xfrm>
          <a:prstGeom prst="rect">
            <a:avLst/>
          </a:prstGeom>
        </p:spPr>
        <p:txBody>
          <a:bodyPr vert="horz" wrap="square" lIns="0" tIns="16086"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a:lnSpc>
                <a:spcPct val="100000"/>
              </a:lnSpc>
              <a:spcBef>
                <a:spcPts val="95"/>
              </a:spcBef>
            </a:pPr>
            <a:r>
              <a:rPr sz="3335" b="1" dirty="0">
                <a:latin typeface="华文中宋" panose="02010600040101010101" charset="-122"/>
                <a:cs typeface="华文中宋" panose="02010600040101010101" charset="-122"/>
              </a:rPr>
              <a:t>【评分标准</a:t>
            </a:r>
            <a:r>
              <a:rPr sz="3335" b="1" spc="-10" dirty="0">
                <a:latin typeface="华文中宋" panose="02010600040101010101" charset="-122"/>
                <a:cs typeface="华文中宋" panose="02010600040101010101" charset="-122"/>
              </a:rPr>
              <a:t>】</a:t>
            </a:r>
            <a:endParaRPr sz="3335">
              <a:latin typeface="华文中宋" panose="02010600040101010101" charset="-122"/>
              <a:cs typeface="华文中宋" panose="02010600040101010101" charset="-122"/>
            </a:endParaRPr>
          </a:p>
        </p:txBody>
      </p:sp>
      <p:sp>
        <p:nvSpPr>
          <p:cNvPr id="3" name="object 3"/>
          <p:cNvSpPr txBox="1"/>
          <p:nvPr/>
        </p:nvSpPr>
        <p:spPr>
          <a:xfrm>
            <a:off x="972209" y="1300428"/>
            <a:ext cx="10952479" cy="4211409"/>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en-US" sz="2000" dirty="0" smtClean="0">
                <a:solidFill>
                  <a:schemeClr val="tx1"/>
                </a:solidFill>
                <a:latin typeface="微软雅黑" panose="020B0503020204020204" charset="-122"/>
                <a:ea typeface="微软雅黑" panose="020B0503020204020204" charset="-122"/>
                <a:cs typeface="微软雅黑" panose="020B0503020204020204" charset="-122"/>
                <a:sym typeface="+mn-ea"/>
              </a:rPr>
              <a:t>1.</a:t>
            </a:r>
            <a:r>
              <a:rPr sz="2000" dirty="0" smtClean="0">
                <a:solidFill>
                  <a:schemeClr val="tx1"/>
                </a:solidFill>
                <a:latin typeface="微软雅黑" panose="020B0503020204020204" charset="-122"/>
                <a:ea typeface="微软雅黑" panose="020B0503020204020204" charset="-122"/>
                <a:cs typeface="微软雅黑" panose="020B0503020204020204" charset="-122"/>
                <a:sym typeface="+mn-ea"/>
              </a:rPr>
              <a:t>按照内容</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、结构、语言三项综合评分</a:t>
            </a:r>
            <a:r>
              <a:rPr sz="2000" spc="5" dirty="0" smtClean="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sz="2000" dirty="0" smtClean="0">
                <a:solidFill>
                  <a:schemeClr val="tx1"/>
                </a:solidFill>
                <a:latin typeface="微软雅黑" panose="020B0503020204020204" charset="-122"/>
                <a:ea typeface="微软雅黑" panose="020B0503020204020204" charset="-122"/>
                <a:cs typeface="微软雅黑" panose="020B0503020204020204" charset="-122"/>
                <a:sym typeface="+mn-ea"/>
              </a:rPr>
              <a:t>一类卷</a:t>
            </a:r>
            <a:r>
              <a:rPr sz="2000" spc="-5" dirty="0">
                <a:solidFill>
                  <a:schemeClr val="tx1"/>
                </a:solidFill>
                <a:latin typeface="微软雅黑" panose="020B0503020204020204" charset="-122"/>
                <a:ea typeface="微软雅黑" panose="020B0503020204020204" charset="-122"/>
                <a:cs typeface="微软雅黑" panose="020B0503020204020204" charset="-122"/>
                <a:sym typeface="+mn-ea"/>
              </a:rPr>
              <a:t>（</a:t>
            </a:r>
            <a:r>
              <a:rPr sz="2000" spc="-5" dirty="0">
                <a:solidFill>
                  <a:schemeClr val="tx1"/>
                </a:solidFill>
                <a:latin typeface="微软雅黑" panose="020B0503020204020204" charset="-122"/>
                <a:ea typeface="微软雅黑" panose="020B0503020204020204" charset="-122"/>
                <a:cs typeface="Arial" panose="020B0604020202020204"/>
                <a:sym typeface="+mn-ea"/>
              </a:rPr>
              <a:t>30</a:t>
            </a:r>
            <a:r>
              <a:rPr sz="2000" spc="-5" dirty="0">
                <a:solidFill>
                  <a:schemeClr val="tx1"/>
                </a:solidFill>
                <a:latin typeface="微软雅黑" panose="020B0503020204020204" charset="-122"/>
                <a:ea typeface="微软雅黑" panose="020B0503020204020204" charset="-122"/>
                <a:cs typeface="微软雅黑" panose="020B0503020204020204" charset="-122"/>
                <a:sym typeface="+mn-ea"/>
              </a:rPr>
              <a:t>～</a:t>
            </a:r>
            <a:r>
              <a:rPr sz="2000" spc="-5" dirty="0">
                <a:solidFill>
                  <a:schemeClr val="tx1"/>
                </a:solidFill>
                <a:latin typeface="微软雅黑" panose="020B0503020204020204" charset="-122"/>
                <a:ea typeface="微软雅黑" panose="020B0503020204020204" charset="-122"/>
                <a:cs typeface="Arial" panose="020B0604020202020204"/>
                <a:sym typeface="+mn-ea"/>
              </a:rPr>
              <a:t>35</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分）：</a:t>
            </a:r>
            <a:r>
              <a:rPr sz="2000" dirty="0" err="1">
                <a:solidFill>
                  <a:schemeClr val="tx1"/>
                </a:solidFill>
                <a:latin typeface="微软雅黑" panose="020B0503020204020204" charset="-122"/>
                <a:ea typeface="微软雅黑" panose="020B0503020204020204" charset="-122"/>
                <a:cs typeface="微软雅黑" panose="020B0503020204020204" charset="-122"/>
                <a:sym typeface="+mn-ea"/>
              </a:rPr>
              <a:t>立意深刻，中心突出，结构完整，行文流畅</a:t>
            </a:r>
            <a:r>
              <a:rPr sz="2000" spc="5" dirty="0" smtClean="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sz="2000" dirty="0" smtClean="0">
                <a:solidFill>
                  <a:schemeClr val="tx1"/>
                </a:solidFill>
                <a:latin typeface="微软雅黑" panose="020B0503020204020204" charset="-122"/>
                <a:ea typeface="微软雅黑" panose="020B0503020204020204" charset="-122"/>
                <a:cs typeface="微软雅黑" panose="020B0503020204020204" charset="-122"/>
                <a:sym typeface="+mn-ea"/>
              </a:rPr>
              <a:t>二类卷</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a:t>
            </a:r>
            <a:r>
              <a:rPr sz="2000" spc="-10" dirty="0">
                <a:solidFill>
                  <a:schemeClr val="tx1"/>
                </a:solidFill>
                <a:latin typeface="微软雅黑" panose="020B0503020204020204" charset="-122"/>
                <a:ea typeface="微软雅黑" panose="020B0503020204020204" charset="-122"/>
                <a:cs typeface="Arial" panose="020B0604020202020204"/>
                <a:sym typeface="+mn-ea"/>
              </a:rPr>
              <a:t>24</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a:t>
            </a:r>
            <a:r>
              <a:rPr sz="2000" spc="-10" dirty="0">
                <a:solidFill>
                  <a:schemeClr val="tx1"/>
                </a:solidFill>
                <a:latin typeface="微软雅黑" panose="020B0503020204020204" charset="-122"/>
                <a:ea typeface="微软雅黑" panose="020B0503020204020204" charset="-122"/>
                <a:cs typeface="Arial" panose="020B0604020202020204"/>
                <a:sym typeface="+mn-ea"/>
              </a:rPr>
              <a:t>29</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分）：</a:t>
            </a:r>
            <a:r>
              <a:rPr sz="2000" dirty="0" err="1">
                <a:solidFill>
                  <a:schemeClr val="tx1"/>
                </a:solidFill>
                <a:latin typeface="微软雅黑" panose="020B0503020204020204" charset="-122"/>
                <a:ea typeface="微软雅黑" panose="020B0503020204020204" charset="-122"/>
                <a:cs typeface="微软雅黑" panose="020B0503020204020204" charset="-122"/>
                <a:sym typeface="+mn-ea"/>
              </a:rPr>
              <a:t>中心明确，结构较完整，层次较清楚，语句通顺</a:t>
            </a:r>
            <a:r>
              <a:rPr sz="2000" dirty="0" smtClean="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en-US" sz="2000" dirty="0" smtClean="0">
              <a:solidFill>
                <a:schemeClr val="tx1"/>
              </a:solidFill>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sz="2000" dirty="0" smtClean="0">
                <a:solidFill>
                  <a:schemeClr val="tx1"/>
                </a:solidFill>
                <a:latin typeface="微软雅黑" panose="020B0503020204020204" charset="-122"/>
                <a:ea typeface="微软雅黑" panose="020B0503020204020204" charset="-122"/>
                <a:cs typeface="微软雅黑" panose="020B0503020204020204" charset="-122"/>
                <a:sym typeface="+mn-ea"/>
              </a:rPr>
              <a:t>三类卷</a:t>
            </a:r>
            <a:r>
              <a:rPr sz="2000" spc="-5" dirty="0">
                <a:solidFill>
                  <a:schemeClr val="tx1"/>
                </a:solidFill>
                <a:latin typeface="微软雅黑" panose="020B0503020204020204" charset="-122"/>
                <a:ea typeface="微软雅黑" panose="020B0503020204020204" charset="-122"/>
                <a:cs typeface="微软雅黑" panose="020B0503020204020204" charset="-122"/>
                <a:sym typeface="+mn-ea"/>
              </a:rPr>
              <a:t>（</a:t>
            </a:r>
            <a:r>
              <a:rPr sz="2000" spc="-5" dirty="0">
                <a:solidFill>
                  <a:schemeClr val="tx1"/>
                </a:solidFill>
                <a:latin typeface="微软雅黑" panose="020B0503020204020204" charset="-122"/>
                <a:ea typeface="微软雅黑" panose="020B0503020204020204" charset="-122"/>
                <a:cs typeface="Arial" panose="020B0604020202020204"/>
                <a:sym typeface="+mn-ea"/>
              </a:rPr>
              <a:t>18</a:t>
            </a:r>
            <a:r>
              <a:rPr sz="2000" spc="-5" dirty="0">
                <a:solidFill>
                  <a:schemeClr val="tx1"/>
                </a:solidFill>
                <a:latin typeface="微软雅黑" panose="020B0503020204020204" charset="-122"/>
                <a:ea typeface="微软雅黑" panose="020B0503020204020204" charset="-122"/>
                <a:cs typeface="微软雅黑" panose="020B0503020204020204" charset="-122"/>
                <a:sym typeface="+mn-ea"/>
              </a:rPr>
              <a:t>～</a:t>
            </a:r>
            <a:r>
              <a:rPr sz="2000" spc="-5" dirty="0">
                <a:solidFill>
                  <a:schemeClr val="tx1"/>
                </a:solidFill>
                <a:latin typeface="微软雅黑" panose="020B0503020204020204" charset="-122"/>
                <a:ea typeface="微软雅黑" panose="020B0503020204020204" charset="-122"/>
                <a:cs typeface="Arial" panose="020B0604020202020204"/>
                <a:sym typeface="+mn-ea"/>
              </a:rPr>
              <a:t>23</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分）：中心基本明确，结构尚完整，语句较通顺，有</a:t>
            </a:r>
            <a:r>
              <a:rPr sz="2000" spc="5" dirty="0">
                <a:solidFill>
                  <a:schemeClr val="tx1"/>
                </a:solidFill>
                <a:latin typeface="微软雅黑" panose="020B0503020204020204" charset="-122"/>
                <a:ea typeface="微软雅黑" panose="020B0503020204020204" charset="-122"/>
                <a:cs typeface="微软雅黑" panose="020B0503020204020204" charset="-122"/>
                <a:sym typeface="+mn-ea"/>
              </a:rPr>
              <a:t>少</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量语病</a:t>
            </a:r>
            <a:r>
              <a:rPr sz="2000" spc="5" dirty="0">
                <a:solidFill>
                  <a:schemeClr val="tx1"/>
                </a:solidFill>
                <a:latin typeface="微软雅黑" panose="020B0503020204020204" charset="-122"/>
                <a:ea typeface="微软雅黑" panose="020B0503020204020204" charset="-122"/>
                <a:cs typeface="微软雅黑" panose="020B0503020204020204" charset="-122"/>
                <a:sym typeface="+mn-ea"/>
              </a:rPr>
              <a:t>。</a:t>
            </a:r>
            <a:endParaRPr sz="2000" dirty="0">
              <a:solidFill>
                <a:schemeClr val="tx1"/>
              </a:solidFill>
              <a:latin typeface="微软雅黑" panose="020B0503020204020204" charset="-122"/>
              <a:ea typeface="微软雅黑" panose="020B0503020204020204" charset="-122"/>
              <a:cs typeface="微软雅黑" panose="020B0503020204020204" charset="-122"/>
            </a:endParaRPr>
          </a:p>
          <a:p>
            <a:pPr marL="12700" marR="368300" indent="457200">
              <a:lnSpc>
                <a:spcPct val="150000"/>
              </a:lnSpc>
            </a:pP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四类卷（</a:t>
            </a:r>
            <a:r>
              <a:rPr sz="2000" spc="-10" dirty="0">
                <a:solidFill>
                  <a:schemeClr val="tx1"/>
                </a:solidFill>
                <a:latin typeface="微软雅黑" panose="020B0503020204020204" charset="-122"/>
                <a:ea typeface="微软雅黑" panose="020B0503020204020204" charset="-122"/>
                <a:cs typeface="Arial" panose="020B0604020202020204"/>
                <a:sym typeface="+mn-ea"/>
              </a:rPr>
              <a:t>1</a:t>
            </a:r>
            <a:r>
              <a:rPr lang="en-US" sz="2000" spc="-10" dirty="0">
                <a:solidFill>
                  <a:schemeClr val="tx1"/>
                </a:solidFill>
                <a:latin typeface="微软雅黑" panose="020B0503020204020204" charset="-122"/>
                <a:ea typeface="微软雅黑" panose="020B0503020204020204" charset="-122"/>
                <a:cs typeface="Arial" panose="020B0604020202020204"/>
                <a:sym typeface="+mn-ea"/>
              </a:rPr>
              <a:t>1</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a:t>
            </a:r>
            <a:r>
              <a:rPr sz="2000" spc="-10" dirty="0">
                <a:solidFill>
                  <a:schemeClr val="tx1"/>
                </a:solidFill>
                <a:latin typeface="微软雅黑" panose="020B0503020204020204" charset="-122"/>
                <a:ea typeface="微软雅黑" panose="020B0503020204020204" charset="-122"/>
                <a:cs typeface="Arial" panose="020B0604020202020204"/>
                <a:sym typeface="+mn-ea"/>
              </a:rPr>
              <a:t>17</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分）：</a:t>
            </a:r>
            <a:r>
              <a:rPr sz="2000" dirty="0" err="1">
                <a:solidFill>
                  <a:schemeClr val="tx1"/>
                </a:solidFill>
                <a:latin typeface="微软雅黑" panose="020B0503020204020204" charset="-122"/>
                <a:ea typeface="微软雅黑" panose="020B0503020204020204" charset="-122"/>
                <a:cs typeface="微软雅黑" panose="020B0503020204020204" charset="-122"/>
                <a:sym typeface="+mn-ea"/>
              </a:rPr>
              <a:t>中心不太明确，结构不够完整，语句不通顺，有较多语病</a:t>
            </a:r>
            <a:r>
              <a:rPr sz="2000" spc="5" dirty="0" smtClean="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en-US" sz="2000" dirty="0">
              <a:latin typeface="微软雅黑" panose="020B0503020204020204" charset="-122"/>
              <a:ea typeface="微软雅黑" panose="020B0503020204020204" charset="-122"/>
              <a:cs typeface="微软雅黑" panose="020B0503020204020204" charset="-122"/>
              <a:sym typeface="+mn-ea"/>
            </a:endParaRPr>
          </a:p>
          <a:p>
            <a:pPr marL="12700" marR="368300" indent="457200">
              <a:lnSpc>
                <a:spcPct val="150000"/>
              </a:lnSpc>
            </a:pPr>
            <a:r>
              <a:rPr sz="2000" dirty="0" smtClean="0">
                <a:solidFill>
                  <a:schemeClr val="tx1"/>
                </a:solidFill>
                <a:latin typeface="微软雅黑" panose="020B0503020204020204" charset="-122"/>
                <a:ea typeface="微软雅黑" panose="020B0503020204020204" charset="-122"/>
                <a:cs typeface="微软雅黑" panose="020B0503020204020204" charset="-122"/>
                <a:sym typeface="+mn-ea"/>
              </a:rPr>
              <a:t>五类卷</a:t>
            </a:r>
            <a:r>
              <a:rPr sz="2000" spc="-5" dirty="0">
                <a:solidFill>
                  <a:schemeClr val="tx1"/>
                </a:solidFill>
                <a:latin typeface="微软雅黑" panose="020B0503020204020204" charset="-122"/>
                <a:ea typeface="微软雅黑" panose="020B0503020204020204" charset="-122"/>
                <a:cs typeface="微软雅黑" panose="020B0503020204020204" charset="-122"/>
                <a:sym typeface="+mn-ea"/>
              </a:rPr>
              <a:t>（</a:t>
            </a:r>
            <a:r>
              <a:rPr sz="2000" spc="-5" dirty="0">
                <a:solidFill>
                  <a:schemeClr val="tx1"/>
                </a:solidFill>
                <a:latin typeface="微软雅黑" panose="020B0503020204020204" charset="-122"/>
                <a:ea typeface="微软雅黑" panose="020B0503020204020204" charset="-122"/>
                <a:cs typeface="Arial" panose="020B0604020202020204"/>
                <a:sym typeface="+mn-ea"/>
              </a:rPr>
              <a:t>10</a:t>
            </a:r>
            <a:r>
              <a:rPr sz="2000" dirty="0">
                <a:solidFill>
                  <a:schemeClr val="tx1"/>
                </a:solidFill>
                <a:latin typeface="微软雅黑" panose="020B0503020204020204" charset="-122"/>
                <a:ea typeface="微软雅黑" panose="020B0503020204020204" charset="-122"/>
                <a:cs typeface="微软雅黑" panose="020B0503020204020204" charset="-122"/>
                <a:sym typeface="+mn-ea"/>
              </a:rPr>
              <a:t>分以下）：</a:t>
            </a:r>
            <a:r>
              <a:rPr sz="2000" dirty="0" err="1">
                <a:solidFill>
                  <a:schemeClr val="tx1"/>
                </a:solidFill>
                <a:latin typeface="微软雅黑" panose="020B0503020204020204" charset="-122"/>
                <a:ea typeface="微软雅黑" panose="020B0503020204020204" charset="-122"/>
                <a:cs typeface="微软雅黑" panose="020B0503020204020204" charset="-122"/>
                <a:sym typeface="+mn-ea"/>
              </a:rPr>
              <a:t>偏离题意，结构残缺，层次混乱，语句严重不通</a:t>
            </a:r>
            <a:r>
              <a:rPr sz="2000" spc="5" dirty="0" smtClean="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en-US" sz="2000" spc="5" dirty="0">
              <a:latin typeface="微软雅黑" panose="020B0503020204020204" charset="-122"/>
              <a:ea typeface="微软雅黑" panose="020B0503020204020204" charset="-122"/>
              <a:cs typeface="微软雅黑" panose="020B0503020204020204" charset="-122"/>
              <a:sym typeface="+mn-ea"/>
            </a:endParaRPr>
          </a:p>
          <a:p>
            <a:pPr marL="12700" marR="368300" indent="457200">
              <a:lnSpc>
                <a:spcPct val="150000"/>
              </a:lnSpc>
            </a:pPr>
            <a:r>
              <a:rPr lang="en-US" altLang="zh-CN" sz="2000" dirty="0" smtClean="0">
                <a:latin typeface="微软雅黑" panose="020B0503020204020204" charset="-122"/>
                <a:ea typeface="微软雅黑" panose="020B0503020204020204" charset="-122"/>
                <a:cs typeface="微软雅黑" panose="020B0503020204020204" charset="-122"/>
              </a:rPr>
              <a:t>2.</a:t>
            </a:r>
            <a:r>
              <a:rPr lang="zh-CN" altLang="en-US" sz="2000" dirty="0" smtClean="0">
                <a:latin typeface="微软雅黑" panose="020B0503020204020204" charset="-122"/>
                <a:ea typeface="微软雅黑" panose="020B0503020204020204" charset="-122"/>
                <a:cs typeface="微软雅黑" panose="020B0503020204020204" charset="-122"/>
              </a:rPr>
              <a:t>漏</a:t>
            </a:r>
            <a:r>
              <a:rPr lang="zh-CN" altLang="en-US" sz="2000" dirty="0">
                <a:latin typeface="微软雅黑" panose="020B0503020204020204" charset="-122"/>
                <a:ea typeface="微软雅黑" panose="020B0503020204020204" charset="-122"/>
                <a:cs typeface="微软雅黑" panose="020B0503020204020204" charset="-122"/>
              </a:rPr>
              <a:t>拟题目扣</a:t>
            </a:r>
            <a:r>
              <a:rPr lang="en-US" altLang="zh-CN" sz="2000" dirty="0">
                <a:latin typeface="微软雅黑" panose="020B0503020204020204" charset="-122"/>
                <a:ea typeface="微软雅黑" panose="020B0503020204020204" charset="-122"/>
                <a:cs typeface="微软雅黑" panose="020B0503020204020204" charset="-122"/>
              </a:rPr>
              <a:t>2</a:t>
            </a:r>
            <a:r>
              <a:rPr lang="zh-CN" altLang="en-US" sz="2000" dirty="0">
                <a:latin typeface="微软雅黑" panose="020B0503020204020204" charset="-122"/>
                <a:ea typeface="微软雅黑" panose="020B0503020204020204" charset="-122"/>
                <a:cs typeface="微软雅黑" panose="020B0503020204020204" charset="-122"/>
              </a:rPr>
              <a:t>分</a:t>
            </a:r>
            <a:r>
              <a:rPr lang="zh-CN" altLang="en-US"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marL="12700" marR="368300" indent="457200">
              <a:lnSpc>
                <a:spcPct val="150000"/>
              </a:lnSpc>
            </a:pPr>
            <a:r>
              <a:rPr lang="en-US" altLang="zh-CN" sz="2000" dirty="0" smtClean="0">
                <a:latin typeface="微软雅黑" panose="020B0503020204020204" charset="-122"/>
                <a:ea typeface="微软雅黑" panose="020B0503020204020204" charset="-122"/>
                <a:cs typeface="微软雅黑" panose="020B0503020204020204" charset="-122"/>
              </a:rPr>
              <a:t>3.</a:t>
            </a:r>
            <a:r>
              <a:rPr lang="zh-CN" altLang="en-US" sz="2000" dirty="0" smtClean="0">
                <a:latin typeface="微软雅黑" panose="020B0503020204020204" charset="-122"/>
                <a:ea typeface="微软雅黑" panose="020B0503020204020204" charset="-122"/>
                <a:cs typeface="微软雅黑" panose="020B0503020204020204" charset="-122"/>
              </a:rPr>
              <a:t>每</a:t>
            </a:r>
            <a:r>
              <a:rPr lang="en-US" altLang="zh-CN" sz="2000" dirty="0">
                <a:latin typeface="微软雅黑" panose="020B0503020204020204" charset="-122"/>
                <a:ea typeface="微软雅黑" panose="020B0503020204020204" charset="-122"/>
                <a:cs typeface="微软雅黑" panose="020B0503020204020204" charset="-122"/>
              </a:rPr>
              <a:t>3</a:t>
            </a:r>
            <a:r>
              <a:rPr lang="zh-CN" altLang="en-US" sz="2000" dirty="0">
                <a:latin typeface="微软雅黑" panose="020B0503020204020204" charset="-122"/>
                <a:ea typeface="微软雅黑" panose="020B0503020204020204" charset="-122"/>
                <a:cs typeface="微软雅黑" panose="020B0503020204020204" charset="-122"/>
              </a:rPr>
              <a:t>个错别字扣</a:t>
            </a:r>
            <a:r>
              <a:rPr lang="en-US" altLang="zh-CN" sz="2000" dirty="0">
                <a:latin typeface="微软雅黑" panose="020B0503020204020204" charset="-122"/>
                <a:ea typeface="微软雅黑" panose="020B0503020204020204" charset="-122"/>
                <a:cs typeface="微软雅黑" panose="020B0503020204020204" charset="-122"/>
              </a:rPr>
              <a:t>1</a:t>
            </a:r>
            <a:r>
              <a:rPr lang="zh-CN" altLang="en-US" sz="2000" dirty="0">
                <a:latin typeface="微软雅黑" panose="020B0503020204020204" charset="-122"/>
                <a:ea typeface="微软雅黑" panose="020B0503020204020204" charset="-122"/>
                <a:cs typeface="微软雅黑" panose="020B0503020204020204" charset="-122"/>
              </a:rPr>
              <a:t>分，重复的不计，至多扣</a:t>
            </a:r>
            <a:r>
              <a:rPr lang="en-US" altLang="zh-CN" sz="2000" dirty="0">
                <a:latin typeface="微软雅黑" panose="020B0503020204020204" charset="-122"/>
                <a:ea typeface="微软雅黑" panose="020B0503020204020204" charset="-122"/>
                <a:cs typeface="微软雅黑" panose="020B0503020204020204" charset="-122"/>
              </a:rPr>
              <a:t>2</a:t>
            </a:r>
            <a:r>
              <a:rPr lang="zh-CN" altLang="en-US" sz="2000" dirty="0">
                <a:latin typeface="微软雅黑" panose="020B0503020204020204" charset="-122"/>
                <a:ea typeface="微软雅黑" panose="020B0503020204020204" charset="-122"/>
                <a:cs typeface="微软雅黑" panose="020B0503020204020204" charset="-122"/>
              </a:rPr>
              <a:t>分</a:t>
            </a:r>
            <a:r>
              <a:rPr lang="zh-CN" altLang="en-US"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marL="12700" marR="368300" indent="457200">
              <a:lnSpc>
                <a:spcPct val="150000"/>
              </a:lnSpc>
            </a:pPr>
            <a:r>
              <a:rPr lang="en-US" altLang="zh-CN" sz="2000" dirty="0" smtClean="0">
                <a:latin typeface="微软雅黑" panose="020B0503020204020204" charset="-122"/>
                <a:ea typeface="微软雅黑" panose="020B0503020204020204" charset="-122"/>
                <a:cs typeface="微软雅黑" panose="020B0503020204020204" charset="-122"/>
              </a:rPr>
              <a:t>4.</a:t>
            </a:r>
            <a:r>
              <a:rPr lang="zh-CN" altLang="en-US" sz="2000" dirty="0" smtClean="0">
                <a:latin typeface="微软雅黑" panose="020B0503020204020204" charset="-122"/>
                <a:ea typeface="微软雅黑" panose="020B0503020204020204" charset="-122"/>
                <a:cs typeface="微软雅黑" panose="020B0503020204020204" charset="-122"/>
              </a:rPr>
              <a:t>书面</a:t>
            </a:r>
            <a:r>
              <a:rPr lang="zh-CN" altLang="en-US" sz="2000" dirty="0">
                <a:latin typeface="微软雅黑" panose="020B0503020204020204" charset="-122"/>
                <a:ea typeface="微软雅黑" panose="020B0503020204020204" charset="-122"/>
                <a:cs typeface="微软雅黑" panose="020B0503020204020204" charset="-122"/>
              </a:rPr>
              <a:t>不整洁，标点不正确，酌情扣 </a:t>
            </a:r>
            <a:r>
              <a:rPr lang="en-US" altLang="zh-CN" sz="2000" dirty="0" smtClean="0">
                <a:latin typeface="微软雅黑" panose="020B0503020204020204" charset="-122"/>
                <a:ea typeface="微软雅黑" panose="020B0503020204020204" charset="-122"/>
                <a:cs typeface="微软雅黑" panose="020B0503020204020204" charset="-122"/>
              </a:rPr>
              <a:t>1</a:t>
            </a:r>
            <a:r>
              <a:rPr lang="zh-CN" altLang="en-US" sz="2000" dirty="0" smtClean="0">
                <a:latin typeface="微软雅黑" panose="020B0503020204020204" charset="-122"/>
                <a:ea typeface="微软雅黑" panose="020B0503020204020204" charset="-122"/>
                <a:cs typeface="微软雅黑" panose="020B0503020204020204" charset="-122"/>
              </a:rPr>
              <a:t>～</a:t>
            </a:r>
            <a:r>
              <a:rPr lang="en-US" altLang="zh-CN" sz="2000" dirty="0">
                <a:latin typeface="微软雅黑" panose="020B0503020204020204" charset="-122"/>
                <a:ea typeface="微软雅黑" panose="020B0503020204020204" charset="-122"/>
                <a:cs typeface="微软雅黑" panose="020B0503020204020204" charset="-122"/>
              </a:rPr>
              <a:t>2</a:t>
            </a:r>
            <a:r>
              <a:rPr lang="zh-CN" altLang="en-US" sz="2000" dirty="0" smtClean="0">
                <a:latin typeface="微软雅黑" panose="020B0503020204020204" charset="-122"/>
                <a:ea typeface="微软雅黑" panose="020B0503020204020204" charset="-122"/>
                <a:cs typeface="微软雅黑" panose="020B0503020204020204" charset="-122"/>
              </a:rPr>
              <a:t>分</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972209" y="1300428"/>
            <a:ext cx="10952479" cy="2797689"/>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根据下述材料，写一篇 </a:t>
            </a:r>
            <a:r>
              <a:rPr lang="en-US" altLang="zh-CN" sz="2000" dirty="0">
                <a:latin typeface="微软雅黑" panose="020B0503020204020204" charset="-122"/>
                <a:ea typeface="微软雅黑" panose="020B0503020204020204" charset="-122"/>
                <a:cs typeface="微软雅黑" panose="020B0503020204020204" charset="-122"/>
                <a:sym typeface="+mn-ea"/>
              </a:rPr>
              <a:t>700 </a:t>
            </a:r>
            <a:r>
              <a:rPr lang="zh-CN" altLang="en-US" sz="2000" dirty="0">
                <a:latin typeface="微软雅黑" panose="020B0503020204020204" charset="-122"/>
                <a:ea typeface="微软雅黑" panose="020B0503020204020204" charset="-122"/>
                <a:cs typeface="微软雅黑" panose="020B0503020204020204" charset="-122"/>
                <a:sym typeface="+mn-ea"/>
              </a:rPr>
              <a:t>字左右的论说文，题目自拟。</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亚里士多德说：“城邦的本质在于多样性，而不在于一致性</a:t>
            </a:r>
            <a:r>
              <a:rPr lang="en-US" altLang="zh-CN" sz="2000" dirty="0">
                <a:latin typeface="微软雅黑" panose="020B0503020204020204" charset="-122"/>
                <a:ea typeface="微软雅黑" panose="020B0503020204020204" charset="-122"/>
                <a:cs typeface="微软雅黑" panose="020B0503020204020204" charset="-122"/>
                <a:sym typeface="+mn-ea"/>
              </a:rPr>
              <a:t>……</a:t>
            </a:r>
            <a:r>
              <a:rPr lang="zh-CN" altLang="en-US" sz="2000" dirty="0">
                <a:latin typeface="微软雅黑" panose="020B0503020204020204" charset="-122"/>
                <a:ea typeface="微软雅黑" panose="020B0503020204020204" charset="-122"/>
                <a:cs typeface="微软雅黑" panose="020B0503020204020204" charset="-122"/>
                <a:sym typeface="+mn-ea"/>
              </a:rPr>
              <a:t>无论是家庭还是城</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邦，它们的内部都有着一定的一致性。不然的话，它们是不可能组建起来的。但这种一</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致性是有一定限度的</a:t>
            </a:r>
            <a:r>
              <a:rPr lang="en-US" altLang="zh-CN" sz="2000" dirty="0">
                <a:latin typeface="微软雅黑" panose="020B0503020204020204" charset="-122"/>
                <a:ea typeface="微软雅黑" panose="020B0503020204020204" charset="-122"/>
                <a:cs typeface="微软雅黑" panose="020B0503020204020204" charset="-122"/>
                <a:sym typeface="+mn-ea"/>
              </a:rPr>
              <a:t>……</a:t>
            </a:r>
            <a:r>
              <a:rPr lang="zh-CN" altLang="en-US" sz="2000" dirty="0">
                <a:latin typeface="微软雅黑" panose="020B0503020204020204" charset="-122"/>
                <a:ea typeface="微软雅黑" panose="020B0503020204020204" charset="-122"/>
                <a:cs typeface="微软雅黑" panose="020B0503020204020204" charset="-122"/>
                <a:sym typeface="+mn-ea"/>
              </a:rPr>
              <a:t>同一种声音无法实现和谐，同一个音阶也无法组成旋律。城邦</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也是如此，它是一个多面体。人们只能通过教育使存在着各种差异的公民，统一起来组</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成一个共同体。”</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习作点评</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-2016</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972209" y="1300428"/>
            <a:ext cx="10952479" cy="2852063"/>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根据下述材料，写一篇 </a:t>
            </a:r>
            <a:r>
              <a:rPr lang="en-US" altLang="zh-CN" sz="2000" dirty="0">
                <a:latin typeface="微软雅黑" panose="020B0503020204020204" charset="-122"/>
                <a:ea typeface="微软雅黑" panose="020B0503020204020204" charset="-122"/>
                <a:cs typeface="微软雅黑" panose="020B0503020204020204" charset="-122"/>
                <a:sym typeface="+mn-ea"/>
              </a:rPr>
              <a:t>700 </a:t>
            </a:r>
            <a:r>
              <a:rPr lang="zh-CN" altLang="en-US" sz="2000" dirty="0">
                <a:latin typeface="微软雅黑" panose="020B0503020204020204" charset="-122"/>
                <a:ea typeface="微软雅黑" panose="020B0503020204020204" charset="-122"/>
                <a:cs typeface="微软雅黑" panose="020B0503020204020204" charset="-122"/>
                <a:sym typeface="+mn-ea"/>
              </a:rPr>
              <a:t>字左右的论说文，题目自拟。</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亚里士多德说：“城邦的本质在于</a:t>
            </a:r>
            <a:r>
              <a:rPr lang="zh-CN" altLang="en-US" sz="2000" dirty="0">
                <a:solidFill>
                  <a:srgbClr val="FF0000"/>
                </a:solidFill>
                <a:latin typeface="微软雅黑" panose="020B0503020204020204" charset="-122"/>
                <a:ea typeface="微软雅黑" panose="020B0503020204020204" charset="-122"/>
                <a:cs typeface="微软雅黑" panose="020B0503020204020204" charset="-122"/>
                <a:sym typeface="+mn-ea"/>
              </a:rPr>
              <a:t>多样性</a:t>
            </a:r>
            <a:r>
              <a:rPr lang="zh-CN" altLang="en-US" sz="2000" dirty="0">
                <a:latin typeface="微软雅黑" panose="020B0503020204020204" charset="-122"/>
                <a:ea typeface="微软雅黑" panose="020B0503020204020204" charset="-122"/>
                <a:cs typeface="微软雅黑" panose="020B0503020204020204" charset="-122"/>
                <a:sym typeface="+mn-ea"/>
              </a:rPr>
              <a:t>，而不在于</a:t>
            </a:r>
            <a:r>
              <a:rPr lang="zh-CN" altLang="en-US" sz="2000" dirty="0">
                <a:solidFill>
                  <a:srgbClr val="FF0000"/>
                </a:solidFill>
                <a:latin typeface="微软雅黑" panose="020B0503020204020204" charset="-122"/>
                <a:ea typeface="微软雅黑" panose="020B0503020204020204" charset="-122"/>
                <a:cs typeface="微软雅黑" panose="020B0503020204020204" charset="-122"/>
                <a:sym typeface="+mn-ea"/>
              </a:rPr>
              <a:t>一致性</a:t>
            </a:r>
            <a:r>
              <a:rPr lang="en-US" altLang="zh-CN" sz="2000" dirty="0">
                <a:latin typeface="微软雅黑" panose="020B0503020204020204" charset="-122"/>
                <a:ea typeface="微软雅黑" panose="020B0503020204020204" charset="-122"/>
                <a:cs typeface="微软雅黑" panose="020B0503020204020204" charset="-122"/>
                <a:sym typeface="+mn-ea"/>
              </a:rPr>
              <a:t>……</a:t>
            </a:r>
            <a:r>
              <a:rPr lang="zh-CN" altLang="en-US" sz="2000" dirty="0">
                <a:latin typeface="微软雅黑" panose="020B0503020204020204" charset="-122"/>
                <a:ea typeface="微软雅黑" panose="020B0503020204020204" charset="-122"/>
                <a:cs typeface="微软雅黑" panose="020B0503020204020204" charset="-122"/>
                <a:sym typeface="+mn-ea"/>
              </a:rPr>
              <a:t>无论是家庭还是城</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邦，它们的内部都有着一定的</a:t>
            </a:r>
            <a:r>
              <a:rPr lang="zh-CN" altLang="en-US" sz="2000" dirty="0">
                <a:solidFill>
                  <a:srgbClr val="FF0000"/>
                </a:solidFill>
                <a:latin typeface="微软雅黑" panose="020B0503020204020204" charset="-122"/>
                <a:ea typeface="微软雅黑" panose="020B0503020204020204" charset="-122"/>
                <a:cs typeface="微软雅黑" panose="020B0503020204020204" charset="-122"/>
                <a:sym typeface="+mn-ea"/>
              </a:rPr>
              <a:t>一致性</a:t>
            </a:r>
            <a:r>
              <a:rPr lang="zh-CN" altLang="en-US" sz="2000" dirty="0">
                <a:latin typeface="微软雅黑" panose="020B0503020204020204" charset="-122"/>
                <a:ea typeface="微软雅黑" panose="020B0503020204020204" charset="-122"/>
                <a:cs typeface="微软雅黑" panose="020B0503020204020204" charset="-122"/>
                <a:sym typeface="+mn-ea"/>
              </a:rPr>
              <a:t>。不然的话，它们是不可能组建起来的。但这种一</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致性是有一定限度的</a:t>
            </a:r>
            <a:r>
              <a:rPr lang="en-US" altLang="zh-CN" sz="2000" dirty="0">
                <a:latin typeface="微软雅黑" panose="020B0503020204020204" charset="-122"/>
                <a:ea typeface="微软雅黑" panose="020B0503020204020204" charset="-122"/>
                <a:cs typeface="微软雅黑" panose="020B0503020204020204" charset="-122"/>
                <a:sym typeface="+mn-ea"/>
              </a:rPr>
              <a:t>……</a:t>
            </a:r>
            <a:r>
              <a:rPr lang="zh-CN" altLang="en-US" sz="2000" dirty="0">
                <a:latin typeface="微软雅黑" panose="020B0503020204020204" charset="-122"/>
                <a:ea typeface="微软雅黑" panose="020B0503020204020204" charset="-122"/>
                <a:cs typeface="微软雅黑" panose="020B0503020204020204" charset="-122"/>
                <a:sym typeface="+mn-ea"/>
              </a:rPr>
              <a:t>同一种声音无法实现和谐，同一个音阶也无法组成旋律。城邦</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也是如此，它是一个</a:t>
            </a:r>
            <a:r>
              <a:rPr lang="zh-CN" altLang="en-US" sz="2000" dirty="0">
                <a:solidFill>
                  <a:srgbClr val="FF0000"/>
                </a:solidFill>
                <a:latin typeface="微软雅黑" panose="020B0503020204020204" charset="-122"/>
                <a:ea typeface="微软雅黑" panose="020B0503020204020204" charset="-122"/>
                <a:cs typeface="微软雅黑" panose="020B0503020204020204" charset="-122"/>
                <a:sym typeface="+mn-ea"/>
              </a:rPr>
              <a:t>多面体</a:t>
            </a:r>
            <a:r>
              <a:rPr lang="zh-CN" altLang="en-US" sz="2000" dirty="0">
                <a:latin typeface="微软雅黑" panose="020B0503020204020204" charset="-122"/>
                <a:ea typeface="微软雅黑" panose="020B0503020204020204" charset="-122"/>
                <a:cs typeface="微软雅黑" panose="020B0503020204020204" charset="-122"/>
                <a:sym typeface="+mn-ea"/>
              </a:rPr>
              <a:t>。人们只能通过教育使存在着各种差异的公民，</a:t>
            </a:r>
            <a:r>
              <a:rPr lang="zh-CN" altLang="en-US" sz="2000" dirty="0">
                <a:solidFill>
                  <a:srgbClr val="FF0000"/>
                </a:solidFill>
                <a:latin typeface="微软雅黑" panose="020B0503020204020204" charset="-122"/>
                <a:ea typeface="微软雅黑" panose="020B0503020204020204" charset="-122"/>
                <a:cs typeface="微软雅黑" panose="020B0503020204020204" charset="-122"/>
                <a:sym typeface="+mn-ea"/>
              </a:rPr>
              <a:t>统一</a:t>
            </a:r>
            <a:r>
              <a:rPr lang="zh-CN" altLang="en-US" sz="2000" dirty="0">
                <a:latin typeface="微软雅黑" panose="020B0503020204020204" charset="-122"/>
                <a:ea typeface="微软雅黑" panose="020B0503020204020204" charset="-122"/>
                <a:cs typeface="微软雅黑" panose="020B0503020204020204" charset="-122"/>
                <a:sym typeface="+mn-ea"/>
              </a:rPr>
              <a:t>起来组</a:t>
            </a: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cs typeface="微软雅黑" panose="020B0503020204020204" charset="-122"/>
                <a:sym typeface="+mn-ea"/>
              </a:rPr>
              <a:t>成一个共同体。”</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习作点评</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-2016</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929828"/>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sz="2000" dirty="0">
                <a:latin typeface="微软雅黑" panose="020B0503020204020204" charset="-122"/>
                <a:ea typeface="微软雅黑" panose="020B0503020204020204" charset="-122"/>
              </a:rPr>
              <a:t>求同存异，教育</a:t>
            </a:r>
            <a:r>
              <a:rPr lang="zh-CN" altLang="en-US" sz="2000" dirty="0" smtClean="0">
                <a:latin typeface="微软雅黑" panose="020B0503020204020204" charset="-122"/>
                <a:ea typeface="微软雅黑" panose="020B0503020204020204" charset="-122"/>
              </a:rPr>
              <a:t>当先</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对于</a:t>
            </a:r>
            <a:r>
              <a:rPr lang="zh-CN" altLang="en-US" sz="2000" dirty="0">
                <a:latin typeface="微软雅黑" panose="020B0503020204020204" charset="-122"/>
                <a:ea typeface="微软雅黑" panose="020B0503020204020204" charset="-122"/>
              </a:rPr>
              <a:t>社会的本质和发展方式，人类一直没有停止思考， 其中亚里士多德就社会的本质进行的深刻</a:t>
            </a:r>
            <a:r>
              <a:rPr lang="zh-CN" altLang="en-US" sz="2000" dirty="0" smtClean="0">
                <a:latin typeface="微软雅黑" panose="020B0503020204020204" charset="-122"/>
                <a:ea typeface="微软雅黑" panose="020B0503020204020204" charset="-122"/>
              </a:rPr>
              <a:t>阐述，</a:t>
            </a:r>
            <a:r>
              <a:rPr lang="zh-CN" altLang="en-US" sz="2000" dirty="0">
                <a:latin typeface="微软雅黑" panose="020B0503020204020204" charset="-122"/>
                <a:ea typeface="微软雅黑" panose="020B0503020204020204" charset="-122"/>
              </a:rPr>
              <a:t>今日读</a:t>
            </a:r>
            <a:r>
              <a:rPr lang="zh-CN" altLang="en-US" sz="2000" dirty="0" smtClean="0">
                <a:latin typeface="微软雅黑" panose="020B0503020204020204" charset="-122"/>
                <a:ea typeface="微软雅黑" panose="020B0503020204020204" charset="-122"/>
              </a:rPr>
              <a:t>来依然</a:t>
            </a:r>
            <a:r>
              <a:rPr lang="zh-CN" altLang="en-US" sz="2000" dirty="0">
                <a:latin typeface="微软雅黑" panose="020B0503020204020204" charset="-122"/>
                <a:ea typeface="微软雅黑" panose="020B0503020204020204" charset="-122"/>
              </a:rPr>
              <a:t>意义非凡</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求同存异，教育当先。 </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求同存异</a:t>
            </a:r>
            <a:r>
              <a:rPr lang="zh-CN" altLang="en-US" sz="2000" dirty="0">
                <a:latin typeface="微软雅黑" panose="020B0503020204020204" charset="-122"/>
                <a:ea typeface="微软雅黑" panose="020B0503020204020204" charset="-122"/>
              </a:rPr>
              <a:t>，是社会发展的必然选择。“人生而不同”， 是故由人组成的社会本质上具有多样性。“无规矩不成方圆”， 毫无一致性的社会只是无意义的人类集合。回首历史，</a:t>
            </a:r>
            <a:r>
              <a:rPr lang="zh-CN" altLang="en-US" sz="2000" dirty="0" smtClean="0">
                <a:latin typeface="微软雅黑" panose="020B0503020204020204" charset="-122"/>
                <a:ea typeface="微软雅黑" panose="020B0503020204020204" charset="-122"/>
              </a:rPr>
              <a:t>即便是</a:t>
            </a:r>
            <a:r>
              <a:rPr lang="zh-CN" altLang="en-US" sz="2000" dirty="0">
                <a:latin typeface="微软雅黑" panose="020B0503020204020204" charset="-122"/>
                <a:ea typeface="微软雅黑" panose="020B0503020204020204" charset="-122"/>
              </a:rPr>
              <a:t>华夏大一统的秦帝国，亦有多样分工；自由民主的雅典文 明，亦有统一法律。因此，社会发展，一致性和多样性均不 可或缺</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求同存异，是社会发展的明智选择。既然如上文所谈， 一致性与多样性是社会这枚硬币不可或缺的两面，那么二者 的结合方式就成为了一个新问题。若过于强调一致性，则英 国作家乔治奥威尔在其小说</a:t>
            </a:r>
            <a:r>
              <a:rPr lang="en-US" altLang="zh-CN" sz="2000" dirty="0">
                <a:latin typeface="微软雅黑" panose="020B0503020204020204" charset="-122"/>
                <a:ea typeface="微软雅黑" panose="020B0503020204020204" charset="-122"/>
              </a:rPr>
              <a:t>《1984》</a:t>
            </a:r>
            <a:r>
              <a:rPr lang="zh-CN" altLang="en-US" sz="2000" dirty="0">
                <a:latin typeface="微软雅黑" panose="020B0503020204020204" charset="-122"/>
                <a:ea typeface="微软雅黑" panose="020B0503020204020204" charset="-122"/>
              </a:rPr>
              <a:t>中描述的社会将成为现 实：人人皆是“完美公民”，而社会却死水一潭。若过于强 调多样性，正如“没有边界的自由不是真正的自由”，一个 只追求多样的社会，宛如一座幻境蜃楼，看似流光溢彩，实 则空无一物。所以，既“求同”又“存异”，才是明智选择。 </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若要</a:t>
            </a:r>
            <a:r>
              <a:rPr lang="zh-CN" altLang="en-US" sz="2000" dirty="0">
                <a:latin typeface="微软雅黑" panose="020B0503020204020204" charset="-122"/>
                <a:ea typeface="微软雅黑" panose="020B0503020204020204" charset="-122"/>
              </a:rPr>
              <a:t>求同存异，必须教育当先。古往今来，教育的</a:t>
            </a:r>
            <a:r>
              <a:rPr lang="zh-CN" altLang="en-US" sz="2000" dirty="0" smtClean="0">
                <a:latin typeface="微软雅黑" panose="020B0503020204020204" charset="-122"/>
                <a:ea typeface="微软雅黑" panose="020B0503020204020204" charset="-122"/>
              </a:rPr>
              <a:t>内容</a:t>
            </a:r>
            <a:r>
              <a:rPr lang="zh-CN" altLang="en-US" sz="2000" dirty="0">
                <a:latin typeface="微软雅黑" panose="020B0503020204020204" charset="-122"/>
                <a:ea typeface="微软雅黑" panose="020B0503020204020204" charset="-122"/>
              </a:rPr>
              <a:t>和形式一直都在不断变化，但一直不变的，就是教育行为 旨在影响受教育者的思维</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从社会的角度看，在教育的</a:t>
            </a:r>
            <a:r>
              <a:rPr lang="zh-CN" altLang="en-US" sz="2000" dirty="0" smtClean="0">
                <a:latin typeface="微软雅黑" panose="020B0503020204020204" charset="-122"/>
                <a:ea typeface="微软雅黑" panose="020B0503020204020204" charset="-122"/>
              </a:rPr>
              <a:t>过程</a:t>
            </a:r>
            <a:r>
              <a:rPr lang="zh-CN" altLang="en-US" sz="2000" dirty="0">
                <a:latin typeface="微软雅黑" panose="020B0503020204020204" charset="-122"/>
                <a:ea typeface="微软雅黑" panose="020B0503020204020204" charset="-122"/>
              </a:rPr>
              <a:t>中，人与人渐渐弥合差异，统一起来形成“一个共同体”。 但是，教育绝不是</a:t>
            </a:r>
            <a:r>
              <a:rPr lang="en-US" altLang="zh-CN" sz="2000" dirty="0">
                <a:latin typeface="微软雅黑" panose="020B0503020204020204" charset="-122"/>
                <a:ea typeface="微软雅黑" panose="020B0503020204020204" charset="-122"/>
              </a:rPr>
              <a:t>《1984》</a:t>
            </a:r>
            <a:r>
              <a:rPr lang="zh-CN" altLang="en-US" sz="2000" dirty="0">
                <a:latin typeface="微软雅黑" panose="020B0503020204020204" charset="-122"/>
                <a:ea typeface="微软雅黑" panose="020B0503020204020204" charset="-122"/>
              </a:rPr>
              <a:t>式的洗脑，其对受教育者的</a:t>
            </a:r>
            <a:r>
              <a:rPr lang="zh-CN" altLang="en-US" sz="2000" dirty="0" smtClean="0">
                <a:latin typeface="微软雅黑" panose="020B0503020204020204" charset="-122"/>
                <a:ea typeface="微软雅黑" panose="020B0503020204020204" charset="-122"/>
              </a:rPr>
              <a:t>个性是</a:t>
            </a:r>
            <a:r>
              <a:rPr lang="zh-CN" altLang="en-US" sz="2000" dirty="0">
                <a:latin typeface="微软雅黑" panose="020B0503020204020204" charset="-122"/>
                <a:ea typeface="微软雅黑" panose="020B0503020204020204" charset="-122"/>
              </a:rPr>
              <a:t>尊重的、对于质疑的声音是包容的、对创新的精神是发扬 的。综上，求同和存异这两个看似矛盾的要求，教育做到了 有机结合</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sz="2000" dirty="0">
                <a:latin typeface="微软雅黑" panose="020B0503020204020204" charset="-122"/>
                <a:ea typeface="微软雅黑" panose="020B0503020204020204" charset="-122"/>
              </a:rPr>
              <a:t>社会的车轮不辍前行，亚里士多德的身影也已经渐渐远 去，但其“求同存异、教育当先”的思想，仍值得我辈深思。</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929828"/>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sz="2000" dirty="0">
                <a:latin typeface="微软雅黑" panose="020B0503020204020204" charset="-122"/>
                <a:ea typeface="微软雅黑" panose="020B0503020204020204" charset="-122"/>
              </a:rPr>
              <a:t>求同存异，教育</a:t>
            </a:r>
            <a:r>
              <a:rPr lang="zh-CN" altLang="en-US" sz="2000" dirty="0" smtClean="0">
                <a:latin typeface="微软雅黑" panose="020B0503020204020204" charset="-122"/>
                <a:ea typeface="微软雅黑" panose="020B0503020204020204" charset="-122"/>
              </a:rPr>
              <a:t>当先</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对于</a:t>
            </a:r>
            <a:r>
              <a:rPr lang="zh-CN" altLang="en-US" sz="2000" dirty="0">
                <a:latin typeface="微软雅黑" panose="020B0503020204020204" charset="-122"/>
                <a:ea typeface="微软雅黑" panose="020B0503020204020204" charset="-122"/>
              </a:rPr>
              <a:t>社会的本质和发展方式，人类一直没有停止思考， 其中亚里士多德就社会的本质进行的深刻</a:t>
            </a:r>
            <a:r>
              <a:rPr lang="zh-CN" altLang="en-US" sz="2000" dirty="0" smtClean="0">
                <a:latin typeface="微软雅黑" panose="020B0503020204020204" charset="-122"/>
                <a:ea typeface="微软雅黑" panose="020B0503020204020204" charset="-122"/>
              </a:rPr>
              <a:t>阐述，</a:t>
            </a:r>
            <a:r>
              <a:rPr lang="zh-CN" altLang="en-US" sz="2000" dirty="0">
                <a:latin typeface="微软雅黑" panose="020B0503020204020204" charset="-122"/>
                <a:ea typeface="微软雅黑" panose="020B0503020204020204" charset="-122"/>
              </a:rPr>
              <a:t>今日读</a:t>
            </a:r>
            <a:r>
              <a:rPr lang="zh-CN" altLang="en-US" sz="2000" dirty="0" smtClean="0">
                <a:latin typeface="微软雅黑" panose="020B0503020204020204" charset="-122"/>
                <a:ea typeface="微软雅黑" panose="020B0503020204020204" charset="-122"/>
              </a:rPr>
              <a:t>来依然</a:t>
            </a:r>
            <a:r>
              <a:rPr lang="zh-CN" altLang="en-US" sz="2000" dirty="0">
                <a:latin typeface="微软雅黑" panose="020B0503020204020204" charset="-122"/>
                <a:ea typeface="微软雅黑" panose="020B0503020204020204" charset="-122"/>
              </a:rPr>
              <a:t>意义非凡</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求同存异，教育当先。 </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求同存异</a:t>
            </a:r>
            <a:r>
              <a:rPr lang="zh-CN" altLang="en-US" sz="2000" dirty="0">
                <a:latin typeface="微软雅黑" panose="020B0503020204020204" charset="-122"/>
                <a:ea typeface="微软雅黑" panose="020B0503020204020204" charset="-122"/>
              </a:rPr>
              <a:t>，是社会发展的必然选择。“人生而不同”， 是故由人组成的社会本质上具有多样性。“无规矩不成方圆”， 毫无一致性的社会只是无意义的人类集合。回首历史，</a:t>
            </a:r>
            <a:r>
              <a:rPr lang="zh-CN" altLang="en-US" sz="2000" dirty="0" smtClean="0">
                <a:latin typeface="微软雅黑" panose="020B0503020204020204" charset="-122"/>
                <a:ea typeface="微软雅黑" panose="020B0503020204020204" charset="-122"/>
              </a:rPr>
              <a:t>即便是</a:t>
            </a:r>
            <a:r>
              <a:rPr lang="zh-CN" altLang="en-US" sz="2000" dirty="0">
                <a:latin typeface="微软雅黑" panose="020B0503020204020204" charset="-122"/>
                <a:ea typeface="微软雅黑" panose="020B0503020204020204" charset="-122"/>
              </a:rPr>
              <a:t>华夏大一统的秦帝国，亦有多样分工；自由民主的雅典文 明，亦有统一法律。因此，社会发展，一致性和多样性均不 可或缺</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求同存异，是社会发展的明智选择。既然如上文所谈， 一致性与多样性是社会这枚硬币不可或缺的两面，那么二者 的结合方式就成为了一个新问题。若过于强调一致性，则英 国作家乔治奥威尔在其小说</a:t>
            </a:r>
            <a:r>
              <a:rPr lang="en-US" altLang="zh-CN" sz="2000" dirty="0">
                <a:latin typeface="微软雅黑" panose="020B0503020204020204" charset="-122"/>
                <a:ea typeface="微软雅黑" panose="020B0503020204020204" charset="-122"/>
              </a:rPr>
              <a:t>《1984》</a:t>
            </a:r>
            <a:r>
              <a:rPr lang="zh-CN" altLang="en-US" sz="2000" dirty="0">
                <a:latin typeface="微软雅黑" panose="020B0503020204020204" charset="-122"/>
                <a:ea typeface="微软雅黑" panose="020B0503020204020204" charset="-122"/>
              </a:rPr>
              <a:t>中描述的社会将成为现 实：人人皆是“完美公民”，而社会却死水一潭。若过于强 调多样性，正如“没有边界的自由不是真正的自由”，一个 只追求多样的社会，宛如一座幻境蜃楼，看似流光溢彩，实 则空无一物。所以，既“求同”又“存异”，才是明智选择。 </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sz="2000" dirty="0" smtClean="0">
                <a:latin typeface="微软雅黑" panose="020B0503020204020204" charset="-122"/>
                <a:ea typeface="微软雅黑" panose="020B0503020204020204" charset="-122"/>
              </a:rPr>
              <a:t>【1】</a:t>
            </a:r>
            <a:r>
              <a:rPr lang="zh-CN" altLang="en-US" sz="2000" dirty="0" smtClean="0">
                <a:latin typeface="微软雅黑" panose="020B0503020204020204" charset="-122"/>
                <a:ea typeface="微软雅黑" panose="020B0503020204020204" charset="-122"/>
              </a:rPr>
              <a:t>若要</a:t>
            </a:r>
            <a:r>
              <a:rPr lang="zh-CN" altLang="en-US" sz="2000" dirty="0">
                <a:latin typeface="微软雅黑" panose="020B0503020204020204" charset="-122"/>
                <a:ea typeface="微软雅黑" panose="020B0503020204020204" charset="-122"/>
              </a:rPr>
              <a:t>求同存异，必须教育当先。古往今来，教育的</a:t>
            </a:r>
            <a:r>
              <a:rPr lang="zh-CN" altLang="en-US" sz="2000" dirty="0" smtClean="0">
                <a:latin typeface="微软雅黑" panose="020B0503020204020204" charset="-122"/>
                <a:ea typeface="微软雅黑" panose="020B0503020204020204" charset="-122"/>
              </a:rPr>
              <a:t>内容</a:t>
            </a:r>
            <a:r>
              <a:rPr lang="zh-CN" altLang="en-US" sz="2000" dirty="0">
                <a:latin typeface="微软雅黑" panose="020B0503020204020204" charset="-122"/>
                <a:ea typeface="微软雅黑" panose="020B0503020204020204" charset="-122"/>
              </a:rPr>
              <a:t>和形式一直都在不断变化，但一直不变的，就是教育行为 旨在影响受教育者的思维</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从社会的角度看，在教育的</a:t>
            </a:r>
            <a:r>
              <a:rPr lang="zh-CN" altLang="en-US" sz="2000" dirty="0" smtClean="0">
                <a:latin typeface="微软雅黑" panose="020B0503020204020204" charset="-122"/>
                <a:ea typeface="微软雅黑" panose="020B0503020204020204" charset="-122"/>
              </a:rPr>
              <a:t>过程</a:t>
            </a:r>
            <a:r>
              <a:rPr lang="zh-CN" altLang="en-US" sz="2000" dirty="0">
                <a:latin typeface="微软雅黑" panose="020B0503020204020204" charset="-122"/>
                <a:ea typeface="微软雅黑" panose="020B0503020204020204" charset="-122"/>
              </a:rPr>
              <a:t>中，人与人渐渐弥合差异，统一起来形成“一个共同体”。 但是，教育绝不是</a:t>
            </a:r>
            <a:r>
              <a:rPr lang="en-US" altLang="zh-CN" sz="2000" dirty="0">
                <a:latin typeface="微软雅黑" panose="020B0503020204020204" charset="-122"/>
                <a:ea typeface="微软雅黑" panose="020B0503020204020204" charset="-122"/>
              </a:rPr>
              <a:t>《1984》</a:t>
            </a:r>
            <a:r>
              <a:rPr lang="zh-CN" altLang="en-US" sz="2000" dirty="0">
                <a:latin typeface="微软雅黑" panose="020B0503020204020204" charset="-122"/>
                <a:ea typeface="微软雅黑" panose="020B0503020204020204" charset="-122"/>
              </a:rPr>
              <a:t>式的洗脑，其对受教育者的</a:t>
            </a:r>
            <a:r>
              <a:rPr lang="zh-CN" altLang="en-US" sz="2000" dirty="0" smtClean="0">
                <a:latin typeface="微软雅黑" panose="020B0503020204020204" charset="-122"/>
                <a:ea typeface="微软雅黑" panose="020B0503020204020204" charset="-122"/>
              </a:rPr>
              <a:t>个性是</a:t>
            </a:r>
            <a:r>
              <a:rPr lang="zh-CN" altLang="en-US" sz="2000" dirty="0">
                <a:latin typeface="微软雅黑" panose="020B0503020204020204" charset="-122"/>
                <a:ea typeface="微软雅黑" panose="020B0503020204020204" charset="-122"/>
              </a:rPr>
              <a:t>尊重的、对于质疑的声音是包容的、对创新的精神是发扬 的。综上，求同和存异这两个看似矛盾的要求，教育做到</a:t>
            </a:r>
            <a:r>
              <a:rPr lang="zh-CN" altLang="en-US" sz="2000" dirty="0" smtClean="0">
                <a:latin typeface="微软雅黑" panose="020B0503020204020204" charset="-122"/>
                <a:ea typeface="微软雅黑" panose="020B0503020204020204" charset="-122"/>
              </a:rPr>
              <a:t>了有机</a:t>
            </a:r>
            <a:r>
              <a:rPr lang="zh-CN" altLang="en-US" sz="2000" dirty="0">
                <a:latin typeface="微软雅黑" panose="020B0503020204020204" charset="-122"/>
                <a:ea typeface="微软雅黑" panose="020B0503020204020204" charset="-122"/>
              </a:rPr>
              <a:t>结合</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sz="2000" dirty="0">
                <a:latin typeface="微软雅黑" panose="020B0503020204020204" charset="-122"/>
                <a:ea typeface="微软雅黑" panose="020B0503020204020204" charset="-122"/>
              </a:rPr>
              <a:t>社会的车轮不辍前行，亚里士多德的身影也已经渐渐远 去，但其“求同存异、教育当先”的思想，仍值得我辈深思。</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1582484"/>
          </a:xfrm>
          <a:prstGeom prst="rect">
            <a:avLst/>
          </a:prstGeom>
        </p:spPr>
        <p:txBody>
          <a:bodyPr vert="horz" wrap="square" lIns="0" tIns="17780" rIns="0" bIns="0" rtlCol="0">
            <a:spAutoFit/>
          </a:bodyPr>
          <a:lstStyle/>
          <a:p>
            <a:pPr marL="12700" indent="457200">
              <a:spcBef>
                <a:spcPts val="105"/>
              </a:spcBef>
              <a:buSzPct val="95000"/>
              <a:tabLst>
                <a:tab pos="662940" algn="l"/>
              </a:tabLst>
            </a:pP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总评</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本文立意深刻，观点明确，论证结构清晰，论证有力，但需要注意一下</a:t>
            </a:r>
            <a:r>
              <a:rPr lang="zh-CN" altLang="en-US" sz="2000" dirty="0" smtClean="0">
                <a:latin typeface="微软雅黑" panose="020B0503020204020204" charset="-122"/>
                <a:ea typeface="微软雅黑" panose="020B0503020204020204" charset="-122"/>
              </a:rPr>
              <a:t>过渡</a:t>
            </a:r>
            <a:r>
              <a:rPr lang="zh-CN" altLang="en-US" sz="2000" dirty="0">
                <a:latin typeface="微软雅黑" panose="020B0503020204020204" charset="-122"/>
                <a:ea typeface="微软雅黑" panose="020B0503020204020204" charset="-122"/>
              </a:rPr>
              <a:t>衔接，接近一类卷</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endParaRPr lang="en-US" sz="2000" dirty="0">
              <a:solidFill>
                <a:schemeClr val="tx1"/>
              </a:solidFill>
              <a:latin typeface="微软雅黑" panose="020B0503020204020204" charset="-122"/>
              <a:ea typeface="微软雅黑" panose="020B0503020204020204" charset="-122"/>
              <a:cs typeface="微软雅黑" panose="020B0503020204020204" charset="-122"/>
            </a:endParaRPr>
          </a:p>
          <a:p>
            <a:pPr marL="12700" indent="457200">
              <a:spcBef>
                <a:spcPts val="105"/>
              </a:spcBef>
              <a:buSzPct val="95000"/>
              <a:tabLst>
                <a:tab pos="662940" algn="l"/>
              </a:tabLst>
            </a:pPr>
            <a:r>
              <a:rPr lang="en-US" altLang="zh-CN" sz="2000" dirty="0">
                <a:latin typeface="微软雅黑" panose="020B0503020204020204" charset="-122"/>
                <a:ea typeface="微软雅黑" panose="020B0503020204020204" charset="-122"/>
              </a:rPr>
              <a:t>【1</a:t>
            </a:r>
            <a:r>
              <a:rPr lang="en-US" altLang="zh-CN" sz="2000" dirty="0" smtClean="0">
                <a:latin typeface="微软雅黑" panose="020B0503020204020204" charset="-122"/>
                <a:ea typeface="微软雅黑" panose="020B0503020204020204" charset="-122"/>
              </a:rPr>
              <a:t>】</a:t>
            </a:r>
            <a:r>
              <a:rPr lang="zh-CN" altLang="en-US" sz="2000" dirty="0" smtClean="0">
                <a:latin typeface="微软雅黑" panose="020B0503020204020204" charset="-122"/>
                <a:ea typeface="微软雅黑" panose="020B0503020204020204" charset="-122"/>
              </a:rPr>
              <a:t>稍显突兀，可加过渡句</a:t>
            </a: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spcBef>
                <a:spcPts val="105"/>
              </a:spcBef>
              <a:buSzPct val="95000"/>
              <a:tabLst>
                <a:tab pos="662940" algn="l"/>
              </a:tabLst>
            </a:pP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345053"/>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寓多样性于</a:t>
            </a:r>
            <a:r>
              <a:rPr lang="zh-CN" altLang="en-US" dirty="0" smtClean="0">
                <a:latin typeface="微软雅黑" panose="020B0503020204020204" charset="-122"/>
                <a:ea typeface="微软雅黑" panose="020B0503020204020204" charset="-122"/>
              </a:rPr>
              <a:t>一致性</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正如</a:t>
            </a:r>
            <a:r>
              <a:rPr lang="zh-CN" altLang="en-US" dirty="0">
                <a:latin typeface="微软雅黑" panose="020B0503020204020204" charset="-122"/>
                <a:ea typeface="微软雅黑" panose="020B0503020204020204" charset="-122"/>
              </a:rPr>
              <a:t>亚里士多德所言，城邦需以一致性为基础，通过</a:t>
            </a:r>
            <a:r>
              <a:rPr lang="zh-CN" altLang="en-US" dirty="0" smtClean="0">
                <a:latin typeface="微软雅黑" panose="020B0503020204020204" charset="-122"/>
                <a:ea typeface="微软雅黑" panose="020B0503020204020204" charset="-122"/>
              </a:rPr>
              <a:t>多样性</a:t>
            </a:r>
            <a:r>
              <a:rPr lang="zh-CN" altLang="en-US" dirty="0">
                <a:latin typeface="微软雅黑" panose="020B0503020204020204" charset="-122"/>
                <a:ea typeface="微软雅黑" panose="020B0503020204020204" charset="-122"/>
              </a:rPr>
              <a:t>发展才能成为一个和谐的共同体。只有一种花开的</a:t>
            </a:r>
            <a:r>
              <a:rPr lang="zh-CN" altLang="en-US" dirty="0" smtClean="0">
                <a:latin typeface="微软雅黑" panose="020B0503020204020204" charset="-122"/>
                <a:ea typeface="微软雅黑" panose="020B0503020204020204" charset="-122"/>
              </a:rPr>
              <a:t>春天多么</a:t>
            </a:r>
            <a:r>
              <a:rPr lang="zh-CN" altLang="en-US" dirty="0">
                <a:latin typeface="微软雅黑" panose="020B0503020204020204" charset="-122"/>
                <a:ea typeface="微软雅黑" panose="020B0503020204020204" charset="-122"/>
              </a:rPr>
              <a:t>单调，百花齐放，万木争春，寓多样性于一致性当中， 才能拥有最美的春天</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一致性是多样性的基础。有一致性的多样性将坚如磐石。 </a:t>
            </a:r>
            <a:r>
              <a:rPr lang="zh-CN" altLang="en-US" dirty="0" smtClean="0">
                <a:latin typeface="微软雅黑" panose="020B0503020204020204" charset="-122"/>
                <a:ea typeface="微软雅黑" panose="020B0503020204020204" charset="-122"/>
              </a:rPr>
              <a:t>匡复</a:t>
            </a:r>
            <a:r>
              <a:rPr lang="zh-CN" altLang="en-US" dirty="0">
                <a:latin typeface="微软雅黑" panose="020B0503020204020204" charset="-122"/>
                <a:ea typeface="微软雅黑" panose="020B0503020204020204" charset="-122"/>
              </a:rPr>
              <a:t>汉室的征途中，刘备以德服人，关张以武艺见长，而 诸葛亮则智谋过人。四人性格迥异，却能白手起家建立蜀国， 何也？只因他们有着一致的目标。正是这个一致的目标使各 有千秋的他们团结一心，各尽所能，有了充分的凝聚力与</a:t>
            </a:r>
            <a:r>
              <a:rPr lang="zh-CN" altLang="en-US" dirty="0" smtClean="0">
                <a:latin typeface="微软雅黑" panose="020B0503020204020204" charset="-122"/>
                <a:ea typeface="微软雅黑" panose="020B0503020204020204" charset="-122"/>
              </a:rPr>
              <a:t>向心力</a:t>
            </a:r>
            <a:r>
              <a:rPr lang="zh-CN" altLang="en-US" dirty="0">
                <a:latin typeface="微软雅黑" panose="020B0503020204020204" charset="-122"/>
                <a:ea typeface="微软雅黑" panose="020B0503020204020204" charset="-122"/>
              </a:rPr>
              <a:t>，在匡扶汉室的路上越走越远。因此，只有用一致</a:t>
            </a:r>
            <a:r>
              <a:rPr lang="zh-CN" altLang="en-US" dirty="0" smtClean="0">
                <a:latin typeface="微软雅黑" panose="020B0503020204020204" charset="-122"/>
                <a:ea typeface="微软雅黑" panose="020B0503020204020204" charset="-122"/>
              </a:rPr>
              <a:t>引领多样</a:t>
            </a:r>
            <a:r>
              <a:rPr lang="zh-CN" altLang="en-US" dirty="0">
                <a:latin typeface="微软雅黑" panose="020B0503020204020204" charset="-122"/>
                <a:ea typeface="微软雅黑" panose="020B0503020204020204" charset="-122"/>
              </a:rPr>
              <a:t>，我们才能向伟大目标前进</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多样性是一致性的升华</a:t>
            </a:r>
            <a:r>
              <a:rPr lang="zh-CN" altLang="en-US" dirty="0" smtClean="0">
                <a:latin typeface="微软雅黑" panose="020B0503020204020204" charset="-122"/>
                <a:ea typeface="微软雅黑" panose="020B0503020204020204" charset="-122"/>
              </a:rPr>
              <a:t>。一</a:t>
            </a:r>
            <a:r>
              <a:rPr lang="zh-CN" altLang="en-US" dirty="0">
                <a:latin typeface="微软雅黑" panose="020B0503020204020204" charset="-122"/>
                <a:ea typeface="微软雅黑" panose="020B0503020204020204" charset="-122"/>
              </a:rPr>
              <a:t>篇乐谱只有同一种音符， 虽划一却失了韵味；一片森林只有同一种树木，虽壮观却失 了生机；一幅画作只有同一种色彩，虽直观却失了意趣。只 有一致性做基础，而没有多样性来发展，不能算作真正的</a:t>
            </a:r>
            <a:r>
              <a:rPr lang="zh-CN" altLang="en-US" dirty="0" smtClean="0">
                <a:latin typeface="微软雅黑" panose="020B0503020204020204" charset="-122"/>
                <a:ea typeface="微软雅黑" panose="020B0503020204020204" charset="-122"/>
              </a:rPr>
              <a:t>和谐</a:t>
            </a:r>
            <a:r>
              <a:rPr lang="zh-CN" altLang="en-US" dirty="0">
                <a:latin typeface="微软雅黑" panose="020B0503020204020204" charset="-122"/>
                <a:ea typeface="微软雅黑" panose="020B0503020204020204" charset="-122"/>
              </a:rPr>
              <a:t>。和谐是一个多面体，只有多样的发展，才能创造不同</a:t>
            </a:r>
            <a:r>
              <a:rPr lang="zh-CN" altLang="en-US" dirty="0" smtClean="0">
                <a:latin typeface="微软雅黑" panose="020B0503020204020204" charset="-122"/>
                <a:ea typeface="微软雅黑" panose="020B0503020204020204" charset="-122"/>
              </a:rPr>
              <a:t>铸就</a:t>
            </a:r>
            <a:r>
              <a:rPr lang="zh-CN" altLang="en-US" dirty="0">
                <a:latin typeface="微软雅黑" panose="020B0503020204020204" charset="-122"/>
                <a:ea typeface="微软雅黑" panose="020B0503020204020204" charset="-122"/>
              </a:rPr>
              <a:t>辉煌。古有百家争鸣各放异彩，今有改革开放各类</a:t>
            </a:r>
            <a:r>
              <a:rPr lang="zh-CN" altLang="en-US" dirty="0" smtClean="0">
                <a:latin typeface="微软雅黑" panose="020B0503020204020204" charset="-122"/>
                <a:ea typeface="微软雅黑" panose="020B0503020204020204" charset="-122"/>
              </a:rPr>
              <a:t>经济体蓬勃发展</a:t>
            </a:r>
            <a:r>
              <a:rPr lang="zh-CN" altLang="en-US" dirty="0">
                <a:latin typeface="微软雅黑" panose="020B0503020204020204" charset="-122"/>
                <a:ea typeface="微软雅黑" panose="020B0503020204020204" charset="-122"/>
              </a:rPr>
              <a:t>，无不印证了这个道理。毛主席曾写道：“万类</a:t>
            </a:r>
            <a:r>
              <a:rPr lang="zh-CN" altLang="en-US" dirty="0" smtClean="0">
                <a:latin typeface="微软雅黑" panose="020B0503020204020204" charset="-122"/>
                <a:ea typeface="微软雅黑" panose="020B0503020204020204" charset="-122"/>
              </a:rPr>
              <a:t>霜天</a:t>
            </a:r>
            <a:r>
              <a:rPr lang="zh-CN" altLang="en-US" dirty="0">
                <a:latin typeface="微软雅黑" panose="020B0503020204020204" charset="-122"/>
                <a:ea typeface="微软雅黑" panose="020B0503020204020204" charset="-122"/>
              </a:rPr>
              <a:t>竞自由”</a:t>
            </a:r>
            <a:r>
              <a:rPr lang="zh-CN" altLang="en-US" dirty="0" smtClean="0">
                <a:latin typeface="微软雅黑" panose="020B0503020204020204" charset="-122"/>
                <a:ea typeface="微软雅黑" panose="020B0503020204020204" charset="-122"/>
              </a:rPr>
              <a:t>。一致性</a:t>
            </a:r>
            <a:r>
              <a:rPr lang="zh-CN" altLang="en-US" dirty="0">
                <a:latin typeface="微软雅黑" panose="020B0503020204020204" charset="-122"/>
                <a:ea typeface="微软雅黑" panose="020B0503020204020204" charset="-122"/>
              </a:rPr>
              <a:t>不是成功的最终目的，只有在</a:t>
            </a:r>
            <a:r>
              <a:rPr lang="zh-CN" altLang="en-US" dirty="0" smtClean="0">
                <a:latin typeface="微软雅黑" panose="020B0503020204020204" charset="-122"/>
                <a:ea typeface="微软雅黑" panose="020B0503020204020204" charset="-122"/>
              </a:rPr>
              <a:t>一致性基础</a:t>
            </a:r>
            <a:r>
              <a:rPr lang="zh-CN" altLang="en-US" dirty="0">
                <a:latin typeface="微软雅黑" panose="020B0503020204020204" charset="-122"/>
                <a:ea typeface="微软雅黑" panose="020B0503020204020204" charset="-122"/>
              </a:rPr>
              <a:t>上发展多样性，才是真正的和谐与成功。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一致性</a:t>
            </a:r>
            <a:r>
              <a:rPr lang="zh-CN" altLang="en-US" dirty="0">
                <a:latin typeface="微软雅黑" panose="020B0503020204020204" charset="-122"/>
                <a:ea typeface="微软雅黑" panose="020B0503020204020204" charset="-122"/>
              </a:rPr>
              <a:t>与多样性同等重要。要想形成一致的多面体，一 致性与多样性皆不可忽视</a:t>
            </a:r>
            <a:r>
              <a:rPr lang="zh-CN" altLang="en-US" dirty="0" smtClean="0">
                <a:latin typeface="微软雅黑" panose="020B0503020204020204" charset="-122"/>
                <a:ea typeface="微软雅黑" panose="020B0503020204020204" charset="-122"/>
              </a:rPr>
              <a:t>。中国</a:t>
            </a:r>
            <a:r>
              <a:rPr lang="zh-CN" altLang="en-US" dirty="0">
                <a:latin typeface="微软雅黑" panose="020B0503020204020204" charset="-122"/>
                <a:ea typeface="微软雅黑" panose="020B0503020204020204" charset="-122"/>
              </a:rPr>
              <a:t>必须向发达国家看齐，</a:t>
            </a:r>
            <a:r>
              <a:rPr lang="zh-CN" altLang="en-US" dirty="0" smtClean="0">
                <a:latin typeface="微软雅黑" panose="020B0503020204020204" charset="-122"/>
                <a:ea typeface="微软雅黑" panose="020B0503020204020204" charset="-122"/>
              </a:rPr>
              <a:t>追求</a:t>
            </a:r>
            <a:r>
              <a:rPr lang="zh-CN" altLang="en-US" dirty="0">
                <a:latin typeface="微软雅黑" panose="020B0503020204020204" charset="-122"/>
                <a:ea typeface="微软雅黑" panose="020B0503020204020204" charset="-122"/>
              </a:rPr>
              <a:t>经济发展和科学进步，才能富民强国；同时又必须保有</a:t>
            </a:r>
            <a:r>
              <a:rPr lang="zh-CN" altLang="en-US" dirty="0" smtClean="0">
                <a:latin typeface="微软雅黑" panose="020B0503020204020204" charset="-122"/>
                <a:ea typeface="微软雅黑" panose="020B0503020204020204" charset="-122"/>
              </a:rPr>
              <a:t>自己</a:t>
            </a:r>
            <a:r>
              <a:rPr lang="zh-CN" altLang="en-US" dirty="0">
                <a:latin typeface="微软雅黑" panose="020B0503020204020204" charset="-122"/>
                <a:ea typeface="微软雅黑" panose="020B0503020204020204" charset="-122"/>
              </a:rPr>
              <a:t>的特色，发挥自己的专长，才能屹立世界民族而不倒。</a:t>
            </a:r>
            <a:r>
              <a:rPr lang="zh-CN" altLang="en-US" dirty="0" smtClean="0">
                <a:latin typeface="微软雅黑" panose="020B0503020204020204" charset="-122"/>
                <a:ea typeface="微软雅黑" panose="020B0503020204020204" charset="-122"/>
              </a:rPr>
              <a:t>中华</a:t>
            </a:r>
            <a:r>
              <a:rPr lang="zh-CN" altLang="en-US" dirty="0">
                <a:latin typeface="微软雅黑" panose="020B0503020204020204" charset="-122"/>
                <a:ea typeface="微软雅黑" panose="020B0503020204020204" charset="-122"/>
              </a:rPr>
              <a:t>大业任重而道远，多样与一致，缺一不可。正如中华复兴之路，多样性与一致性相生共存，互为依靠。有一无多，是 局限；有多无一，是盲乱。唯有一致而不拘束，多样而不</a:t>
            </a:r>
            <a:r>
              <a:rPr lang="zh-CN" altLang="en-US" dirty="0" smtClean="0">
                <a:latin typeface="微软雅黑" panose="020B0503020204020204" charset="-122"/>
                <a:ea typeface="微软雅黑" panose="020B0503020204020204" charset="-122"/>
              </a:rPr>
              <a:t>迷失</a:t>
            </a:r>
            <a:r>
              <a:rPr lang="zh-CN" altLang="en-US" dirty="0">
                <a:latin typeface="微软雅黑" panose="020B0503020204020204" charset="-122"/>
                <a:ea typeface="微软雅黑" panose="020B0503020204020204" charset="-122"/>
              </a:rPr>
              <a:t>方向，才能实现真正意义上的统一与和谐。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一致性</a:t>
            </a:r>
            <a:r>
              <a:rPr lang="zh-CN" altLang="en-US" dirty="0">
                <a:latin typeface="微软雅黑" panose="020B0503020204020204" charset="-122"/>
                <a:ea typeface="微软雅黑" panose="020B0503020204020204" charset="-122"/>
              </a:rPr>
              <a:t>是基础，建起多样的楼群大厦；多样性是升华， 引大厦与天公比高。寓多样性于一致性当中，方乃和谐之道。</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直接连接符 34"/>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6" name="TextBox 115"/>
          <p:cNvSpPr txBox="1"/>
          <p:nvPr/>
        </p:nvSpPr>
        <p:spPr>
          <a:xfrm>
            <a:off x="1425574" y="297815"/>
            <a:ext cx="2045861" cy="460375"/>
          </a:xfrm>
          <a:prstGeom prst="rect">
            <a:avLst/>
          </a:prstGeom>
          <a:noFill/>
        </p:spPr>
        <p:txBody>
          <a:bodyPr wrap="square" rtlCol="0">
            <a:spAutoFit/>
          </a:bodyPr>
          <a:lstStyle/>
          <a:p>
            <a:pPr lvl="0"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试卷分布</a:t>
            </a:r>
            <a:endParaRPr lang="zh-CN" altLang="en-US" sz="2400" b="1" dirty="0">
              <a:solidFill>
                <a:schemeClr val="tx1"/>
              </a:solidFill>
              <a:latin typeface="微软雅黑" panose="020B0503020204020204" charset="-122"/>
              <a:ea typeface="微软雅黑" panose="020B0503020204020204" charset="-122"/>
              <a:sym typeface="Source Han Serif SC" panose="02020400000000000000" pitchFamily="18" charset="-122"/>
            </a:endParaRPr>
          </a:p>
        </p:txBody>
      </p:sp>
      <p:graphicFrame>
        <p:nvGraphicFramePr>
          <p:cNvPr id="5" name="表格 4"/>
          <p:cNvGraphicFramePr>
            <a:graphicFrameLocks noGrp="1"/>
          </p:cNvGraphicFramePr>
          <p:nvPr/>
        </p:nvGraphicFramePr>
        <p:xfrm>
          <a:off x="742950" y="1141413"/>
          <a:ext cx="10694988" cy="4930772"/>
        </p:xfrm>
        <a:graphic>
          <a:graphicData uri="http://schemas.openxmlformats.org/drawingml/2006/table">
            <a:tbl>
              <a:tblPr firstRow="1" bandRow="1">
                <a:tableStyleId>{93296810-A885-4BE3-A3E7-6D5BEEA58F35}</a:tableStyleId>
              </a:tblPr>
              <a:tblGrid>
                <a:gridCol w="1429592"/>
                <a:gridCol w="1123253"/>
                <a:gridCol w="2341264"/>
                <a:gridCol w="2944144"/>
                <a:gridCol w="1804555"/>
                <a:gridCol w="1052180"/>
              </a:tblGrid>
              <a:tr h="704396">
                <a:tc gridSpan="2">
                  <a:txBody>
                    <a:bodyPr/>
                    <a:lstStyle/>
                    <a:p>
                      <a:pPr algn="ctr">
                        <a:buNone/>
                      </a:pPr>
                      <a:r>
                        <a:rPr lang="zh-CN" altLang="en-US" sz="2800" dirty="0">
                          <a:latin typeface="微软雅黑" panose="020B0503020204020204" charset="-122"/>
                          <a:ea typeface="微软雅黑" panose="020B0503020204020204" charset="-122"/>
                        </a:rPr>
                        <a:t>科目</a:t>
                      </a:r>
                      <a:endParaRPr lang="zh-CN" altLang="en-US" sz="2800" dirty="0">
                        <a:latin typeface="微软雅黑" panose="020B0503020204020204" charset="-122"/>
                        <a:ea typeface="微软雅黑" panose="020B0503020204020204" charset="-122"/>
                      </a:endParaRPr>
                    </a:p>
                  </a:txBody>
                  <a:tcPr marL="91435" marR="91435" marT="45709" marB="45709" anchor="ctr">
                    <a:solidFill>
                      <a:schemeClr val="accent5">
                        <a:lumMod val="60000"/>
                        <a:lumOff val="40000"/>
                      </a:schemeClr>
                    </a:solidFill>
                  </a:tcPr>
                </a:tc>
                <a:tc hMerge="1">
                  <a:tcPr/>
                </a:tc>
                <a:tc>
                  <a:txBody>
                    <a:bodyPr/>
                    <a:lstStyle/>
                    <a:p>
                      <a:pPr algn="ctr">
                        <a:buNone/>
                      </a:pPr>
                      <a:r>
                        <a:rPr lang="zh-CN" altLang="en-US" sz="2800" dirty="0">
                          <a:latin typeface="微软雅黑" panose="020B0503020204020204" charset="-122"/>
                          <a:ea typeface="微软雅黑" panose="020B0503020204020204" charset="-122"/>
                        </a:rPr>
                        <a:t>题型</a:t>
                      </a:r>
                      <a:endParaRPr lang="zh-CN" altLang="en-US" sz="2800" dirty="0">
                        <a:latin typeface="微软雅黑" panose="020B0503020204020204" charset="-122"/>
                        <a:ea typeface="微软雅黑" panose="020B0503020204020204" charset="-122"/>
                      </a:endParaRPr>
                    </a:p>
                  </a:txBody>
                  <a:tcPr marL="91435" marR="91435" marT="45709" marB="45709" anchor="ctr">
                    <a:solidFill>
                      <a:schemeClr val="accent5">
                        <a:lumMod val="60000"/>
                        <a:lumOff val="40000"/>
                      </a:schemeClr>
                    </a:solidFill>
                  </a:tcPr>
                </a:tc>
                <a:tc>
                  <a:txBody>
                    <a:bodyPr/>
                    <a:lstStyle/>
                    <a:p>
                      <a:pPr algn="ctr">
                        <a:buNone/>
                      </a:pPr>
                      <a:r>
                        <a:rPr lang="zh-CN" altLang="en-US" sz="2800" dirty="0">
                          <a:latin typeface="微软雅黑" panose="020B0503020204020204" charset="-122"/>
                          <a:ea typeface="微软雅黑" panose="020B0503020204020204" charset="-122"/>
                        </a:rPr>
                        <a:t>题量和分值</a:t>
                      </a:r>
                      <a:endParaRPr lang="zh-CN" altLang="en-US" sz="2800" dirty="0">
                        <a:latin typeface="微软雅黑" panose="020B0503020204020204" charset="-122"/>
                        <a:ea typeface="微软雅黑" panose="020B0503020204020204" charset="-122"/>
                      </a:endParaRPr>
                    </a:p>
                  </a:txBody>
                  <a:tcPr marL="91435" marR="91435" marT="45709" marB="45709" anchor="ctr">
                    <a:solidFill>
                      <a:schemeClr val="accent5">
                        <a:lumMod val="60000"/>
                        <a:lumOff val="40000"/>
                      </a:schemeClr>
                    </a:solidFill>
                  </a:tcPr>
                </a:tc>
                <a:tc gridSpan="2">
                  <a:txBody>
                    <a:bodyPr/>
                    <a:lstStyle/>
                    <a:p>
                      <a:pPr algn="ctr">
                        <a:buNone/>
                      </a:pPr>
                      <a:r>
                        <a:rPr lang="zh-CN" altLang="en-US" sz="2800" dirty="0">
                          <a:latin typeface="微软雅黑" panose="020B0503020204020204" charset="-122"/>
                          <a:ea typeface="微软雅黑" panose="020B0503020204020204" charset="-122"/>
                        </a:rPr>
                        <a:t>单科分</a:t>
                      </a:r>
                      <a:endParaRPr lang="zh-CN" altLang="en-US" sz="2800" dirty="0">
                        <a:latin typeface="微软雅黑" panose="020B0503020204020204" charset="-122"/>
                        <a:ea typeface="微软雅黑" panose="020B0503020204020204" charset="-122"/>
                      </a:endParaRPr>
                    </a:p>
                  </a:txBody>
                  <a:tcPr marL="91435" marR="91435" marT="45709" marB="45709" anchor="ctr">
                    <a:solidFill>
                      <a:schemeClr val="accent5">
                        <a:lumMod val="60000"/>
                        <a:lumOff val="40000"/>
                      </a:schemeClr>
                    </a:solidFill>
                  </a:tcPr>
                </a:tc>
                <a:tc hMerge="1">
                  <a:tcPr/>
                </a:tc>
              </a:tr>
              <a:tr h="704396">
                <a:tc rowSpan="5">
                  <a:txBody>
                    <a:bodyPr/>
                    <a:lstStyle/>
                    <a:p>
                      <a:pPr algn="ctr">
                        <a:buNone/>
                      </a:pPr>
                      <a:r>
                        <a:rPr lang="en-US" altLang="zh-CN" sz="2400" dirty="0" smtClean="0">
                          <a:latin typeface="微软雅黑" panose="020B0503020204020204" charset="-122"/>
                          <a:ea typeface="微软雅黑" panose="020B0503020204020204" charset="-122"/>
                        </a:rPr>
                        <a:t>199</a:t>
                      </a:r>
                      <a:endParaRPr lang="en-US" altLang="zh-CN" sz="2400" dirty="0" smtClean="0">
                        <a:latin typeface="微软雅黑" panose="020B0503020204020204" charset="-122"/>
                        <a:ea typeface="微软雅黑" panose="020B0503020204020204" charset="-122"/>
                      </a:endParaRPr>
                    </a:p>
                    <a:p>
                      <a:pPr algn="ctr">
                        <a:buNone/>
                      </a:pPr>
                      <a:r>
                        <a:rPr lang="zh-CN" altLang="en-US" sz="2400" dirty="0" smtClean="0">
                          <a:latin typeface="微软雅黑" panose="020B0503020204020204" charset="-122"/>
                          <a:ea typeface="微软雅黑" panose="020B0503020204020204" charset="-122"/>
                        </a:rPr>
                        <a:t>管</a:t>
                      </a:r>
                      <a:r>
                        <a:rPr lang="zh-CN" altLang="en-US" sz="2400" dirty="0">
                          <a:latin typeface="微软雅黑" panose="020B0503020204020204" charset="-122"/>
                          <a:ea typeface="微软雅黑" panose="020B0503020204020204" charset="-122"/>
                        </a:rPr>
                        <a:t>综</a:t>
                      </a:r>
                      <a:endParaRPr lang="zh-CN" altLang="en-US" sz="2400" b="1"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chemeClr val="bg1">
                        <a:lumMod val="85000"/>
                      </a:schemeClr>
                    </a:solidFill>
                  </a:tcPr>
                </a:tc>
                <a:tc rowSpan="2">
                  <a:txBody>
                    <a:bodyPr/>
                    <a:lstStyle/>
                    <a:p>
                      <a:pPr algn="ctr">
                        <a:buNone/>
                      </a:pPr>
                      <a:r>
                        <a:rPr lang="zh-CN" altLang="en-US" sz="2400" dirty="0">
                          <a:latin typeface="微软雅黑" panose="020B0503020204020204" charset="-122"/>
                          <a:ea typeface="微软雅黑" panose="020B0503020204020204" charset="-122"/>
                        </a:rPr>
                        <a:t>数学</a:t>
                      </a:r>
                      <a:endParaRPr lang="zh-CN" altLang="en-US" sz="2400" b="1" dirty="0">
                        <a:latin typeface="微软雅黑" panose="020B0503020204020204" charset="-122"/>
                        <a:ea typeface="微软雅黑" panose="020B0503020204020204" charset="-122"/>
                      </a:endParaRPr>
                    </a:p>
                  </a:txBody>
                  <a:tcPr marL="91435" marR="91435" marT="45709" marB="45709" anchor="ctr">
                    <a:solidFill>
                      <a:schemeClr val="bg1">
                        <a:lumMod val="85000"/>
                      </a:schemeClr>
                    </a:solidFill>
                  </a:tcPr>
                </a:tc>
                <a:tc>
                  <a:txBody>
                    <a:bodyPr/>
                    <a:lstStyle/>
                    <a:p>
                      <a:pPr algn="ctr">
                        <a:buNone/>
                      </a:pPr>
                      <a:r>
                        <a:rPr lang="zh-CN" altLang="en-US" sz="2400" dirty="0">
                          <a:latin typeface="微软雅黑" panose="020B0503020204020204" charset="-122"/>
                          <a:ea typeface="微软雅黑" panose="020B0503020204020204" charset="-122"/>
                        </a:rPr>
                        <a:t>问题求解</a:t>
                      </a:r>
                      <a:endParaRPr lang="zh-CN" altLang="en-US" sz="2400" dirty="0">
                        <a:latin typeface="微软雅黑" panose="020B0503020204020204" charset="-122"/>
                        <a:ea typeface="微软雅黑" panose="020B0503020204020204" charset="-122"/>
                      </a:endParaRPr>
                    </a:p>
                  </a:txBody>
                  <a:tcPr marL="91435" marR="91435" marT="45709" marB="45709" anchor="ctr">
                    <a:solidFill>
                      <a:schemeClr val="bg1">
                        <a:lumMod val="85000"/>
                      </a:schemeClr>
                    </a:solidFill>
                  </a:tcPr>
                </a:tc>
                <a:tc>
                  <a:txBody>
                    <a:bodyPr/>
                    <a:lstStyle/>
                    <a:p>
                      <a:pPr algn="ctr">
                        <a:buNone/>
                      </a:pPr>
                      <a:r>
                        <a:rPr lang="en-US" altLang="zh-CN" sz="2400" dirty="0">
                          <a:latin typeface="微软雅黑" panose="020B0503020204020204" charset="-122"/>
                          <a:ea typeface="微软雅黑" panose="020B0503020204020204" charset="-122"/>
                        </a:rPr>
                        <a:t>15</a:t>
                      </a:r>
                      <a:r>
                        <a:rPr lang="zh-CN" altLang="en-US" sz="2400" dirty="0">
                          <a:latin typeface="微软雅黑" panose="020B0503020204020204" charset="-122"/>
                          <a:ea typeface="微软雅黑" panose="020B0503020204020204" charset="-122"/>
                        </a:rPr>
                        <a:t>个选择题</a:t>
                      </a:r>
                      <a:r>
                        <a:rPr lang="en-US" altLang="zh-CN" sz="2400" dirty="0">
                          <a:latin typeface="微软雅黑" panose="020B0503020204020204" charset="-122"/>
                          <a:ea typeface="微软雅黑" panose="020B0503020204020204" charset="-122"/>
                        </a:rPr>
                        <a:t>*3</a:t>
                      </a:r>
                      <a:r>
                        <a:rPr lang="zh-CN" altLang="en-US" sz="2400" dirty="0">
                          <a:latin typeface="微软雅黑" panose="020B0503020204020204" charset="-122"/>
                          <a:ea typeface="微软雅黑" panose="020B0503020204020204" charset="-122"/>
                        </a:rPr>
                        <a:t>分</a:t>
                      </a:r>
                      <a:r>
                        <a:rPr lang="en-US" altLang="zh-CN" sz="2400" dirty="0">
                          <a:latin typeface="微软雅黑" panose="020B0503020204020204" charset="-122"/>
                          <a:ea typeface="微软雅黑" panose="020B0503020204020204" charset="-122"/>
                        </a:rPr>
                        <a:t>/</a:t>
                      </a:r>
                      <a:r>
                        <a:rPr lang="zh-CN" altLang="en-US" sz="2400" dirty="0">
                          <a:latin typeface="微软雅黑" panose="020B0503020204020204" charset="-122"/>
                          <a:ea typeface="微软雅黑" panose="020B0503020204020204" charset="-122"/>
                        </a:rPr>
                        <a:t>题</a:t>
                      </a:r>
                      <a:endParaRPr lang="zh-CN" altLang="en-US" sz="240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chemeClr val="bg1">
                        <a:lumMod val="85000"/>
                      </a:schemeClr>
                    </a:solidFill>
                  </a:tcPr>
                </a:tc>
                <a:tc>
                  <a:txBody>
                    <a:bodyPr/>
                    <a:lstStyle/>
                    <a:p>
                      <a:pPr algn="ctr">
                        <a:buNone/>
                      </a:pPr>
                      <a:r>
                        <a:rPr lang="en-US" altLang="zh-CN" sz="2400" dirty="0">
                          <a:latin typeface="微软雅黑" panose="020B0503020204020204" charset="-122"/>
                          <a:ea typeface="微软雅黑" panose="020B0503020204020204" charset="-122"/>
                        </a:rPr>
                        <a:t>45</a:t>
                      </a:r>
                      <a:r>
                        <a:rPr lang="zh-CN" altLang="en-US" sz="2400" dirty="0">
                          <a:latin typeface="微软雅黑" panose="020B0503020204020204" charset="-122"/>
                          <a:ea typeface="微软雅黑" panose="020B0503020204020204" charset="-122"/>
                        </a:rPr>
                        <a:t>分</a:t>
                      </a:r>
                      <a:endParaRPr lang="zh-CN" altLang="en-US" sz="240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chemeClr val="bg1">
                        <a:lumMod val="85000"/>
                      </a:schemeClr>
                    </a:solidFill>
                  </a:tcPr>
                </a:tc>
                <a:tc rowSpan="5">
                  <a:txBody>
                    <a:bodyPr/>
                    <a:lstStyle/>
                    <a:p>
                      <a:pPr algn="ctr">
                        <a:buNone/>
                      </a:pPr>
                      <a:r>
                        <a:rPr lang="en-US" altLang="zh-CN" sz="2400" dirty="0">
                          <a:latin typeface="微软雅黑" panose="020B0503020204020204" charset="-122"/>
                          <a:ea typeface="微软雅黑" panose="020B0503020204020204" charset="-122"/>
                        </a:rPr>
                        <a:t>200</a:t>
                      </a:r>
                      <a:r>
                        <a:rPr lang="zh-CN" altLang="en-US" sz="2400" dirty="0">
                          <a:latin typeface="微软雅黑" panose="020B0503020204020204" charset="-122"/>
                          <a:ea typeface="微软雅黑" panose="020B0503020204020204" charset="-122"/>
                        </a:rPr>
                        <a:t>分</a:t>
                      </a:r>
                      <a:endParaRPr lang="zh-CN" altLang="en-US" sz="240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chemeClr val="bg1">
                        <a:lumMod val="85000"/>
                      </a:schemeClr>
                    </a:solidFill>
                  </a:tcPr>
                </a:tc>
              </a:tr>
              <a:tr h="704396">
                <a:tc vMerge="1">
                  <a:tcPr/>
                </a:tc>
                <a:tc vMerge="1">
                  <a:tcPr/>
                </a:tc>
                <a:tc>
                  <a:txBody>
                    <a:bodyPr/>
                    <a:lstStyle/>
                    <a:p>
                      <a:pPr algn="ctr">
                        <a:buNone/>
                      </a:pPr>
                      <a:r>
                        <a:rPr lang="zh-CN" altLang="en-US" sz="2400" dirty="0">
                          <a:latin typeface="微软雅黑" panose="020B0503020204020204" charset="-122"/>
                          <a:ea typeface="微软雅黑" panose="020B0503020204020204" charset="-122"/>
                        </a:rPr>
                        <a:t>充分性判断</a:t>
                      </a:r>
                      <a:endParaRPr lang="zh-CN" altLang="en-US" sz="2400" dirty="0">
                        <a:latin typeface="微软雅黑" panose="020B0503020204020204" charset="-122"/>
                        <a:ea typeface="微软雅黑" panose="020B0503020204020204" charset="-122"/>
                      </a:endParaRPr>
                    </a:p>
                  </a:txBody>
                  <a:tcPr marL="91435" marR="91435" marT="45709" marB="45709" anchor="ctr">
                    <a:solidFill>
                      <a:schemeClr val="bg1">
                        <a:lumMod val="85000"/>
                      </a:schemeClr>
                    </a:solidFill>
                  </a:tcPr>
                </a:tc>
                <a:tc>
                  <a:txBody>
                    <a:bodyPr/>
                    <a:lstStyle/>
                    <a:p>
                      <a:pPr algn="ctr">
                        <a:buNone/>
                      </a:pPr>
                      <a:r>
                        <a:rPr lang="en-US" altLang="zh-CN" sz="2400" dirty="0">
                          <a:latin typeface="微软雅黑" panose="020B0503020204020204" charset="-122"/>
                          <a:ea typeface="微软雅黑" panose="020B0503020204020204" charset="-122"/>
                          <a:sym typeface="+mn-ea"/>
                        </a:rPr>
                        <a:t>10</a:t>
                      </a:r>
                      <a:r>
                        <a:rPr lang="zh-CN" altLang="en-US" sz="2400" dirty="0">
                          <a:latin typeface="微软雅黑" panose="020B0503020204020204" charset="-122"/>
                          <a:ea typeface="微软雅黑" panose="020B0503020204020204" charset="-122"/>
                          <a:sym typeface="+mn-ea"/>
                        </a:rPr>
                        <a:t>个选择题</a:t>
                      </a:r>
                      <a:r>
                        <a:rPr lang="en-US" altLang="zh-CN" sz="2400" dirty="0">
                          <a:latin typeface="微软雅黑" panose="020B0503020204020204" charset="-122"/>
                          <a:ea typeface="微软雅黑" panose="020B0503020204020204" charset="-122"/>
                          <a:sym typeface="+mn-ea"/>
                        </a:rPr>
                        <a:t>*3</a:t>
                      </a:r>
                      <a:r>
                        <a:rPr lang="zh-CN" altLang="en-US" sz="2400" dirty="0">
                          <a:latin typeface="微软雅黑" panose="020B0503020204020204" charset="-122"/>
                          <a:ea typeface="微软雅黑" panose="020B0503020204020204" charset="-122"/>
                          <a:sym typeface="+mn-ea"/>
                        </a:rPr>
                        <a:t>分</a:t>
                      </a:r>
                      <a:r>
                        <a:rPr lang="en-US" altLang="zh-CN" sz="2400" dirty="0">
                          <a:latin typeface="微软雅黑" panose="020B0503020204020204" charset="-122"/>
                          <a:ea typeface="微软雅黑" panose="020B0503020204020204" charset="-122"/>
                          <a:sym typeface="+mn-ea"/>
                        </a:rPr>
                        <a:t>/</a:t>
                      </a:r>
                      <a:r>
                        <a:rPr lang="zh-CN" altLang="en-US" sz="2400" dirty="0">
                          <a:latin typeface="微软雅黑" panose="020B0503020204020204" charset="-122"/>
                          <a:ea typeface="微软雅黑" panose="020B0503020204020204" charset="-122"/>
                          <a:sym typeface="+mn-ea"/>
                        </a:rPr>
                        <a:t>题</a:t>
                      </a:r>
                      <a:endParaRPr lang="zh-CN" altLang="en-US" sz="2400" dirty="0">
                        <a:latin typeface="微软雅黑" panose="020B0503020204020204" charset="-122"/>
                        <a:ea typeface="微软雅黑" panose="020B0503020204020204" charset="-122"/>
                        <a:cs typeface="微软雅黑" panose="020B0503020204020204" charset="-122"/>
                        <a:sym typeface="+mn-ea"/>
                      </a:endParaRPr>
                    </a:p>
                  </a:txBody>
                  <a:tcPr marL="91435" marR="91435" marT="45709" marB="45709" anchor="ctr">
                    <a:solidFill>
                      <a:schemeClr val="bg1">
                        <a:lumMod val="85000"/>
                      </a:schemeClr>
                    </a:solidFill>
                  </a:tcPr>
                </a:tc>
                <a:tc>
                  <a:txBody>
                    <a:bodyPr/>
                    <a:lstStyle/>
                    <a:p>
                      <a:pPr algn="ctr">
                        <a:buNone/>
                      </a:pPr>
                      <a:r>
                        <a:rPr lang="en-US" altLang="zh-CN" sz="2400" dirty="0">
                          <a:latin typeface="微软雅黑" panose="020B0503020204020204" charset="-122"/>
                          <a:ea typeface="微软雅黑" panose="020B0503020204020204" charset="-122"/>
                        </a:rPr>
                        <a:t>30</a:t>
                      </a:r>
                      <a:r>
                        <a:rPr lang="zh-CN" altLang="en-US" sz="2400" dirty="0">
                          <a:latin typeface="微软雅黑" panose="020B0503020204020204" charset="-122"/>
                          <a:ea typeface="微软雅黑" panose="020B0503020204020204" charset="-122"/>
                        </a:rPr>
                        <a:t>分</a:t>
                      </a:r>
                      <a:endParaRPr lang="zh-CN" altLang="en-US" sz="240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chemeClr val="bg1">
                        <a:lumMod val="85000"/>
                      </a:schemeClr>
                    </a:solidFill>
                  </a:tcPr>
                </a:tc>
                <a:tc vMerge="1">
                  <a:tcPr/>
                </a:tc>
              </a:tr>
              <a:tr h="704396">
                <a:tc vMerge="1">
                  <a:tcPr/>
                </a:tc>
                <a:tc>
                  <a:txBody>
                    <a:bodyPr/>
                    <a:lstStyle/>
                    <a:p>
                      <a:pPr algn="ctr">
                        <a:buNone/>
                      </a:pPr>
                      <a:r>
                        <a:rPr lang="zh-CN" altLang="en-US" sz="2400" dirty="0">
                          <a:latin typeface="微软雅黑" panose="020B0503020204020204" charset="-122"/>
                          <a:ea typeface="微软雅黑" panose="020B0503020204020204" charset="-122"/>
                        </a:rPr>
                        <a:t>逻辑</a:t>
                      </a:r>
                      <a:endParaRPr lang="zh-CN" altLang="en-US" sz="2400" b="1" dirty="0">
                        <a:latin typeface="微软雅黑" panose="020B0503020204020204" charset="-122"/>
                        <a:ea typeface="微软雅黑" panose="020B0503020204020204" charset="-122"/>
                      </a:endParaRPr>
                    </a:p>
                  </a:txBody>
                  <a:tcPr marL="91435" marR="91435" marT="45709" marB="45709" anchor="ctr">
                    <a:solidFill>
                      <a:srgbClr val="D9D9D9"/>
                    </a:solidFill>
                  </a:tcPr>
                </a:tc>
                <a:tc>
                  <a:txBody>
                    <a:bodyPr/>
                    <a:lstStyle/>
                    <a:p>
                      <a:pPr algn="ctr">
                        <a:buNone/>
                      </a:pPr>
                      <a:r>
                        <a:rPr lang="zh-CN" altLang="en-US" sz="2400" dirty="0">
                          <a:latin typeface="微软雅黑" panose="020B0503020204020204" charset="-122"/>
                          <a:ea typeface="微软雅黑" panose="020B0503020204020204" charset="-122"/>
                        </a:rPr>
                        <a:t>选择题</a:t>
                      </a:r>
                      <a:endParaRPr lang="zh-CN" altLang="en-US" sz="2400" dirty="0">
                        <a:latin typeface="微软雅黑" panose="020B0503020204020204" charset="-122"/>
                        <a:ea typeface="微软雅黑" panose="020B0503020204020204" charset="-122"/>
                      </a:endParaRPr>
                    </a:p>
                  </a:txBody>
                  <a:tcPr marL="91435" marR="91435" marT="45709" marB="45709" anchor="ctr">
                    <a:solidFill>
                      <a:srgbClr val="D9D9D9"/>
                    </a:solidFill>
                  </a:tcPr>
                </a:tc>
                <a:tc>
                  <a:txBody>
                    <a:bodyPr/>
                    <a:lstStyle/>
                    <a:p>
                      <a:pPr algn="ctr">
                        <a:buNone/>
                      </a:pPr>
                      <a:r>
                        <a:rPr lang="en-US" altLang="zh-CN" sz="2400" dirty="0">
                          <a:latin typeface="微软雅黑" panose="020B0503020204020204" charset="-122"/>
                          <a:ea typeface="微软雅黑" panose="020B0503020204020204" charset="-122"/>
                          <a:sym typeface="+mn-ea"/>
                        </a:rPr>
                        <a:t>30</a:t>
                      </a:r>
                      <a:r>
                        <a:rPr lang="zh-CN" altLang="en-US" sz="2400" dirty="0">
                          <a:latin typeface="微软雅黑" panose="020B0503020204020204" charset="-122"/>
                          <a:ea typeface="微软雅黑" panose="020B0503020204020204" charset="-122"/>
                          <a:sym typeface="+mn-ea"/>
                        </a:rPr>
                        <a:t>个选择题</a:t>
                      </a:r>
                      <a:r>
                        <a:rPr lang="en-US" altLang="zh-CN" sz="2400" dirty="0">
                          <a:latin typeface="微软雅黑" panose="020B0503020204020204" charset="-122"/>
                          <a:ea typeface="微软雅黑" panose="020B0503020204020204" charset="-122"/>
                          <a:sym typeface="+mn-ea"/>
                        </a:rPr>
                        <a:t>*2</a:t>
                      </a:r>
                      <a:r>
                        <a:rPr lang="zh-CN" altLang="en-US" sz="2400" dirty="0">
                          <a:latin typeface="微软雅黑" panose="020B0503020204020204" charset="-122"/>
                          <a:ea typeface="微软雅黑" panose="020B0503020204020204" charset="-122"/>
                          <a:sym typeface="+mn-ea"/>
                        </a:rPr>
                        <a:t>分</a:t>
                      </a:r>
                      <a:r>
                        <a:rPr lang="en-US" altLang="zh-CN" sz="2400" dirty="0">
                          <a:latin typeface="微软雅黑" panose="020B0503020204020204" charset="-122"/>
                          <a:ea typeface="微软雅黑" panose="020B0503020204020204" charset="-122"/>
                          <a:sym typeface="+mn-ea"/>
                        </a:rPr>
                        <a:t>/</a:t>
                      </a:r>
                      <a:r>
                        <a:rPr lang="zh-CN" altLang="en-US" sz="2400" dirty="0">
                          <a:latin typeface="微软雅黑" panose="020B0503020204020204" charset="-122"/>
                          <a:ea typeface="微软雅黑" panose="020B0503020204020204" charset="-122"/>
                          <a:sym typeface="+mn-ea"/>
                        </a:rPr>
                        <a:t>题</a:t>
                      </a:r>
                      <a:endParaRPr lang="zh-CN" altLang="en-US" sz="2400" dirty="0">
                        <a:latin typeface="微软雅黑" panose="020B0503020204020204" charset="-122"/>
                        <a:ea typeface="微软雅黑" panose="020B0503020204020204" charset="-122"/>
                        <a:cs typeface="微软雅黑" panose="020B0503020204020204" charset="-122"/>
                        <a:sym typeface="+mn-ea"/>
                      </a:endParaRPr>
                    </a:p>
                  </a:txBody>
                  <a:tcPr marL="91435" marR="91435" marT="45709" marB="45709" anchor="ctr">
                    <a:solidFill>
                      <a:srgbClr val="D9D9D9"/>
                    </a:solidFill>
                  </a:tcPr>
                </a:tc>
                <a:tc>
                  <a:txBody>
                    <a:bodyPr/>
                    <a:lstStyle/>
                    <a:p>
                      <a:pPr algn="ctr">
                        <a:buNone/>
                      </a:pPr>
                      <a:r>
                        <a:rPr lang="en-US" altLang="zh-CN" sz="2400" dirty="0">
                          <a:latin typeface="微软雅黑" panose="020B0503020204020204" charset="-122"/>
                          <a:ea typeface="微软雅黑" panose="020B0503020204020204" charset="-122"/>
                        </a:rPr>
                        <a:t>60</a:t>
                      </a:r>
                      <a:r>
                        <a:rPr lang="zh-CN" altLang="en-US" sz="2400" dirty="0">
                          <a:latin typeface="微软雅黑" panose="020B0503020204020204" charset="-122"/>
                          <a:ea typeface="微软雅黑" panose="020B0503020204020204" charset="-122"/>
                        </a:rPr>
                        <a:t>分</a:t>
                      </a:r>
                      <a:endParaRPr lang="zh-CN" altLang="en-US" sz="240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rgbClr val="D9D9D9"/>
                    </a:solidFill>
                  </a:tcPr>
                </a:tc>
                <a:tc vMerge="1">
                  <a:tcPr/>
                </a:tc>
              </a:tr>
              <a:tr h="704396">
                <a:tc vMerge="1">
                  <a:tcPr/>
                </a:tc>
                <a:tc rowSpan="2">
                  <a:txBody>
                    <a:bodyPr/>
                    <a:lstStyle/>
                    <a:p>
                      <a:pPr algn="ctr">
                        <a:buNone/>
                      </a:pPr>
                      <a:r>
                        <a:rPr lang="zh-CN" altLang="en-US" sz="2400" dirty="0">
                          <a:latin typeface="微软雅黑" panose="020B0503020204020204" charset="-122"/>
                          <a:ea typeface="微软雅黑" panose="020B0503020204020204" charset="-122"/>
                        </a:rPr>
                        <a:t>写作</a:t>
                      </a:r>
                      <a:endParaRPr lang="zh-CN" altLang="en-US" sz="2400" b="1" dirty="0">
                        <a:latin typeface="微软雅黑" panose="020B0503020204020204" charset="-122"/>
                        <a:ea typeface="微软雅黑" panose="020B0503020204020204" charset="-122"/>
                      </a:endParaRPr>
                    </a:p>
                  </a:txBody>
                  <a:tcPr marL="91435" marR="91435" marT="45709" marB="45709" anchor="ctr">
                    <a:solidFill>
                      <a:schemeClr val="accent1">
                        <a:lumMod val="40000"/>
                        <a:lumOff val="60000"/>
                      </a:schemeClr>
                    </a:solidFill>
                  </a:tcPr>
                </a:tc>
                <a:tc>
                  <a:txBody>
                    <a:bodyPr/>
                    <a:lstStyle/>
                    <a:p>
                      <a:pPr algn="ctr">
                        <a:buNone/>
                      </a:pPr>
                      <a:r>
                        <a:rPr lang="zh-CN" altLang="en-US" sz="2400" dirty="0">
                          <a:latin typeface="微软雅黑" panose="020B0503020204020204" charset="-122"/>
                          <a:ea typeface="微软雅黑" panose="020B0503020204020204" charset="-122"/>
                        </a:rPr>
                        <a:t>论证有效性分析</a:t>
                      </a:r>
                      <a:endParaRPr lang="zh-CN" altLang="en-US" sz="2400" dirty="0">
                        <a:latin typeface="微软雅黑" panose="020B0503020204020204" charset="-122"/>
                        <a:ea typeface="微软雅黑" panose="020B0503020204020204" charset="-122"/>
                      </a:endParaRPr>
                    </a:p>
                  </a:txBody>
                  <a:tcPr marL="91435" marR="91435" marT="45709" marB="45709" anchor="ctr">
                    <a:solidFill>
                      <a:srgbClr val="D9D9D9"/>
                    </a:solidFill>
                  </a:tcPr>
                </a:tc>
                <a:tc>
                  <a:txBody>
                    <a:bodyPr/>
                    <a:lstStyle/>
                    <a:p>
                      <a:pPr algn="ctr">
                        <a:buNone/>
                      </a:pPr>
                      <a:r>
                        <a:rPr lang="zh-CN" altLang="en-US" sz="2400" dirty="0">
                          <a:latin typeface="微软雅黑" panose="020B0503020204020204" charset="-122"/>
                          <a:ea typeface="微软雅黑" panose="020B0503020204020204" charset="-122"/>
                        </a:rPr>
                        <a:t>要求</a:t>
                      </a:r>
                      <a:r>
                        <a:rPr lang="en-US" altLang="zh-CN" sz="2400" dirty="0">
                          <a:latin typeface="微软雅黑" panose="020B0503020204020204" charset="-122"/>
                          <a:ea typeface="微软雅黑" panose="020B0503020204020204" charset="-122"/>
                        </a:rPr>
                        <a:t>600</a:t>
                      </a:r>
                      <a:r>
                        <a:rPr lang="zh-CN" altLang="en-US" sz="2400" dirty="0">
                          <a:latin typeface="微软雅黑" panose="020B0503020204020204" charset="-122"/>
                          <a:ea typeface="微软雅黑" panose="020B0503020204020204" charset="-122"/>
                        </a:rPr>
                        <a:t>字小作文</a:t>
                      </a:r>
                      <a:endParaRPr lang="zh-CN" altLang="en-US" sz="240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rgbClr val="D9D9D9"/>
                    </a:solidFill>
                  </a:tcPr>
                </a:tc>
                <a:tc>
                  <a:txBody>
                    <a:bodyPr/>
                    <a:lstStyle/>
                    <a:p>
                      <a:pPr algn="ctr">
                        <a:buNone/>
                      </a:pPr>
                      <a:r>
                        <a:rPr lang="en-US" altLang="zh-CN" sz="2400" dirty="0">
                          <a:latin typeface="微软雅黑" panose="020B0503020204020204" charset="-122"/>
                          <a:ea typeface="微软雅黑" panose="020B0503020204020204" charset="-122"/>
                        </a:rPr>
                        <a:t>30</a:t>
                      </a:r>
                      <a:r>
                        <a:rPr lang="zh-CN" altLang="en-US" sz="2400" dirty="0">
                          <a:latin typeface="微软雅黑" panose="020B0503020204020204" charset="-122"/>
                          <a:ea typeface="微软雅黑" panose="020B0503020204020204" charset="-122"/>
                        </a:rPr>
                        <a:t>分</a:t>
                      </a:r>
                      <a:endParaRPr lang="zh-CN" altLang="en-US" sz="240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rgbClr val="D9D9D9"/>
                    </a:solidFill>
                  </a:tcPr>
                </a:tc>
                <a:tc vMerge="1">
                  <a:tcPr/>
                </a:tc>
              </a:tr>
              <a:tr h="704396">
                <a:tc vMerge="1">
                  <a:tcPr/>
                </a:tc>
                <a:tc vMerge="1">
                  <a:tcPr/>
                </a:tc>
                <a:tc>
                  <a:txBody>
                    <a:bodyPr/>
                    <a:lstStyle/>
                    <a:p>
                      <a:pPr algn="ctr">
                        <a:buNone/>
                      </a:pPr>
                      <a:r>
                        <a:rPr lang="zh-CN" altLang="en-US" sz="2400" dirty="0">
                          <a:latin typeface="微软雅黑" panose="020B0503020204020204" charset="-122"/>
                          <a:ea typeface="微软雅黑" panose="020B0503020204020204" charset="-122"/>
                        </a:rPr>
                        <a:t>论说文</a:t>
                      </a:r>
                      <a:endParaRPr lang="zh-CN" altLang="en-US" sz="2400" dirty="0">
                        <a:latin typeface="微软雅黑" panose="020B0503020204020204" charset="-122"/>
                        <a:ea typeface="微软雅黑" panose="020B0503020204020204" charset="-122"/>
                      </a:endParaRPr>
                    </a:p>
                  </a:txBody>
                  <a:tcPr marL="91435" marR="91435" marT="45709" marB="45709" anchor="ctr">
                    <a:solidFill>
                      <a:srgbClr val="B3C4E0"/>
                    </a:solidFill>
                  </a:tcPr>
                </a:tc>
                <a:tc>
                  <a:txBody>
                    <a:bodyPr/>
                    <a:lstStyle/>
                    <a:p>
                      <a:pPr algn="ctr">
                        <a:buNone/>
                      </a:pPr>
                      <a:r>
                        <a:rPr lang="zh-CN" altLang="en-US" sz="2400" dirty="0">
                          <a:latin typeface="微软雅黑" panose="020B0503020204020204" charset="-122"/>
                          <a:ea typeface="微软雅黑" panose="020B0503020204020204" charset="-122"/>
                          <a:sym typeface="+mn-ea"/>
                        </a:rPr>
                        <a:t>要求</a:t>
                      </a:r>
                      <a:r>
                        <a:rPr lang="en-US" altLang="zh-CN" sz="2400" dirty="0">
                          <a:latin typeface="微软雅黑" panose="020B0503020204020204" charset="-122"/>
                          <a:ea typeface="微软雅黑" panose="020B0503020204020204" charset="-122"/>
                          <a:sym typeface="+mn-ea"/>
                        </a:rPr>
                        <a:t>700</a:t>
                      </a:r>
                      <a:r>
                        <a:rPr lang="zh-CN" altLang="en-US" sz="2400" dirty="0">
                          <a:latin typeface="微软雅黑" panose="020B0503020204020204" charset="-122"/>
                          <a:ea typeface="微软雅黑" panose="020B0503020204020204" charset="-122"/>
                          <a:sym typeface="+mn-ea"/>
                        </a:rPr>
                        <a:t>字大作文</a:t>
                      </a:r>
                      <a:endParaRPr lang="zh-CN" altLang="en-US" sz="2400" dirty="0">
                        <a:latin typeface="微软雅黑" panose="020B0503020204020204" charset="-122"/>
                        <a:ea typeface="微软雅黑" panose="020B0503020204020204" charset="-122"/>
                        <a:cs typeface="微软雅黑" panose="020B0503020204020204" charset="-122"/>
                        <a:sym typeface="+mn-ea"/>
                      </a:endParaRPr>
                    </a:p>
                  </a:txBody>
                  <a:tcPr marL="91435" marR="91435" marT="45709" marB="45709" anchor="ctr">
                    <a:solidFill>
                      <a:srgbClr val="B3C4E0"/>
                    </a:solidFill>
                  </a:tcPr>
                </a:tc>
                <a:tc>
                  <a:txBody>
                    <a:bodyPr/>
                    <a:lstStyle/>
                    <a:p>
                      <a:pPr algn="ctr">
                        <a:buNone/>
                      </a:pPr>
                      <a:r>
                        <a:rPr lang="en-US" altLang="zh-CN" sz="2400" dirty="0">
                          <a:latin typeface="微软雅黑" panose="020B0503020204020204" charset="-122"/>
                          <a:ea typeface="微软雅黑" panose="020B0503020204020204" charset="-122"/>
                        </a:rPr>
                        <a:t>35</a:t>
                      </a:r>
                      <a:r>
                        <a:rPr lang="zh-CN" altLang="en-US" sz="2400" dirty="0">
                          <a:latin typeface="微软雅黑" panose="020B0503020204020204" charset="-122"/>
                          <a:ea typeface="微软雅黑" panose="020B0503020204020204" charset="-122"/>
                        </a:rPr>
                        <a:t>分</a:t>
                      </a:r>
                      <a:endParaRPr lang="zh-CN" altLang="en-US" sz="240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rgbClr val="B3C4E0"/>
                    </a:solidFill>
                  </a:tcPr>
                </a:tc>
                <a:tc vMerge="1">
                  <a:tcPr/>
                </a:tc>
              </a:tr>
              <a:tr h="704396">
                <a:tc gridSpan="2">
                  <a:txBody>
                    <a:bodyPr/>
                    <a:lstStyle/>
                    <a:p>
                      <a:pPr algn="ctr">
                        <a:buNone/>
                      </a:pPr>
                      <a:r>
                        <a:rPr lang="zh-CN" altLang="en-US" sz="2400" b="0" dirty="0" smtClean="0">
                          <a:latin typeface="微软雅黑" panose="020B0503020204020204" charset="-122"/>
                          <a:ea typeface="微软雅黑" panose="020B0503020204020204" charset="-122"/>
                          <a:cs typeface="微软雅黑" panose="020B0503020204020204" charset="-122"/>
                        </a:rPr>
                        <a:t>英语二</a:t>
                      </a:r>
                      <a:endParaRPr lang="zh-CN" altLang="en-US" sz="2400" b="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chemeClr val="bg1">
                        <a:lumMod val="85000"/>
                      </a:schemeClr>
                    </a:solidFill>
                  </a:tcPr>
                </a:tc>
                <a:tc hMerge="1">
                  <a:tcPr anchor="ctr">
                    <a:solidFill>
                      <a:schemeClr val="bg1">
                        <a:lumMod val="85000"/>
                      </a:schemeClr>
                    </a:solidFill>
                  </a:tcPr>
                </a:tc>
                <a:tc gridSpan="3">
                  <a:txBody>
                    <a:bodyPr/>
                    <a:lstStyle/>
                    <a:p>
                      <a:pPr algn="ctr">
                        <a:buNone/>
                      </a:pPr>
                      <a:r>
                        <a:rPr lang="zh-CN" altLang="en-US" sz="2400" dirty="0" smtClean="0">
                          <a:latin typeface="微软雅黑" panose="020B0503020204020204" charset="-122"/>
                          <a:ea typeface="微软雅黑" panose="020B0503020204020204" charset="-122"/>
                        </a:rPr>
                        <a:t>完型、阅读、新题型、翻译、写作</a:t>
                      </a:r>
                      <a:endParaRPr lang="zh-CN" altLang="en-US" sz="2400" dirty="0">
                        <a:latin typeface="微软雅黑" panose="020B0503020204020204" charset="-122"/>
                        <a:ea typeface="微软雅黑" panose="020B0503020204020204" charset="-122"/>
                      </a:endParaRPr>
                    </a:p>
                  </a:txBody>
                  <a:tcPr marL="91435" marR="91435" marT="45709" marB="45709" anchor="ctr">
                    <a:solidFill>
                      <a:schemeClr val="bg1">
                        <a:lumMod val="85000"/>
                      </a:schemeClr>
                    </a:solidFill>
                  </a:tcPr>
                </a:tc>
                <a:tc hMerge="1">
                  <a:tcPr anchor="ctr">
                    <a:solidFill>
                      <a:schemeClr val="bg1">
                        <a:lumMod val="85000"/>
                      </a:schemeClr>
                    </a:solidFill>
                  </a:tcPr>
                </a:tc>
                <a:tc hMerge="1">
                  <a:tcPr anchor="ctr">
                    <a:solidFill>
                      <a:schemeClr val="bg1">
                        <a:lumMod val="85000"/>
                      </a:schemeClr>
                    </a:solidFill>
                  </a:tcPr>
                </a:tc>
                <a:tc>
                  <a:txBody>
                    <a:bodyPr/>
                    <a:lstStyle/>
                    <a:p>
                      <a:pPr algn="ctr">
                        <a:buNone/>
                      </a:pPr>
                      <a:r>
                        <a:rPr lang="en-US" altLang="zh-CN" sz="2400" dirty="0" smtClean="0">
                          <a:latin typeface="微软雅黑" panose="020B0503020204020204" charset="-122"/>
                          <a:ea typeface="微软雅黑" panose="020B0503020204020204" charset="-122"/>
                          <a:cs typeface="微软雅黑" panose="020B0503020204020204" charset="-122"/>
                        </a:rPr>
                        <a:t>100</a:t>
                      </a:r>
                      <a:r>
                        <a:rPr lang="zh-CN" altLang="en-US" sz="2400" dirty="0" smtClean="0">
                          <a:latin typeface="微软雅黑" panose="020B0503020204020204" charset="-122"/>
                          <a:ea typeface="微软雅黑" panose="020B0503020204020204" charset="-122"/>
                          <a:cs typeface="微软雅黑" panose="020B0503020204020204" charset="-122"/>
                        </a:rPr>
                        <a:t>分</a:t>
                      </a:r>
                      <a:endParaRPr lang="zh-CN" altLang="en-US" sz="2400" dirty="0">
                        <a:latin typeface="微软雅黑" panose="020B0503020204020204" charset="-122"/>
                        <a:ea typeface="微软雅黑" panose="020B0503020204020204" charset="-122"/>
                        <a:cs typeface="微软雅黑" panose="020B0503020204020204" charset="-122"/>
                      </a:endParaRPr>
                    </a:p>
                  </a:txBody>
                  <a:tcPr marL="91435" marR="91435" marT="45709" marB="45709" anchor="ctr">
                    <a:solidFill>
                      <a:schemeClr val="bg1">
                        <a:lumMod val="85000"/>
                      </a:schemeClr>
                    </a:solidFill>
                  </a:tcPr>
                </a:tc>
              </a:tr>
            </a:tbl>
          </a:graphicData>
        </a:graphic>
      </p:graphicFrame>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345053"/>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寓多样性于</a:t>
            </a:r>
            <a:r>
              <a:rPr lang="zh-CN" altLang="en-US" dirty="0" smtClean="0">
                <a:latin typeface="微软雅黑" panose="020B0503020204020204" charset="-122"/>
                <a:ea typeface="微软雅黑" panose="020B0503020204020204" charset="-122"/>
              </a:rPr>
              <a:t>一致性</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正如</a:t>
            </a:r>
            <a:r>
              <a:rPr lang="zh-CN" altLang="en-US" dirty="0">
                <a:latin typeface="微软雅黑" panose="020B0503020204020204" charset="-122"/>
                <a:ea typeface="微软雅黑" panose="020B0503020204020204" charset="-122"/>
              </a:rPr>
              <a:t>亚里士多德所言，城邦需以一致性为基础，通过</a:t>
            </a:r>
            <a:r>
              <a:rPr lang="zh-CN" altLang="en-US" dirty="0" smtClean="0">
                <a:latin typeface="微软雅黑" panose="020B0503020204020204" charset="-122"/>
                <a:ea typeface="微软雅黑" panose="020B0503020204020204" charset="-122"/>
              </a:rPr>
              <a:t>多样性</a:t>
            </a:r>
            <a:r>
              <a:rPr lang="zh-CN" altLang="en-US" dirty="0">
                <a:latin typeface="微软雅黑" panose="020B0503020204020204" charset="-122"/>
                <a:ea typeface="微软雅黑" panose="020B0503020204020204" charset="-122"/>
              </a:rPr>
              <a:t>发展才能成为一个和谐的共同体。只有一种花开的</a:t>
            </a:r>
            <a:r>
              <a:rPr lang="zh-CN" altLang="en-US" dirty="0" smtClean="0">
                <a:latin typeface="微软雅黑" panose="020B0503020204020204" charset="-122"/>
                <a:ea typeface="微软雅黑" panose="020B0503020204020204" charset="-122"/>
              </a:rPr>
              <a:t>春天多么</a:t>
            </a:r>
            <a:r>
              <a:rPr lang="zh-CN" altLang="en-US" dirty="0">
                <a:latin typeface="微软雅黑" panose="020B0503020204020204" charset="-122"/>
                <a:ea typeface="微软雅黑" panose="020B0503020204020204" charset="-122"/>
              </a:rPr>
              <a:t>单调，百花齐放，万木争春，寓多样性于一致性当中， 才能拥有最美的春天</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一致性是多样性的基础。有一致性的多样性将坚如磐石。 </a:t>
            </a:r>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匡复汉室的征途中，刘备以德服人，关张以武艺见长，而 诸葛亮则智谋过人。四人性格迥异，却能白手起家建立蜀国， 何也？只因他们有着一致的目标。正是这个一致的目标使各 有千秋的他们团结一心，各尽所能，有了充分的凝聚力与</a:t>
            </a:r>
            <a:r>
              <a:rPr lang="zh-CN" altLang="en-US" dirty="0" smtClean="0">
                <a:latin typeface="微软雅黑" panose="020B0503020204020204" charset="-122"/>
                <a:ea typeface="微软雅黑" panose="020B0503020204020204" charset="-122"/>
              </a:rPr>
              <a:t>向心力</a:t>
            </a:r>
            <a:r>
              <a:rPr lang="zh-CN" altLang="en-US" dirty="0">
                <a:latin typeface="微软雅黑" panose="020B0503020204020204" charset="-122"/>
                <a:ea typeface="微软雅黑" panose="020B0503020204020204" charset="-122"/>
              </a:rPr>
              <a:t>，在匡扶汉室的路上越走越远。因此，只有用一致</a:t>
            </a:r>
            <a:r>
              <a:rPr lang="zh-CN" altLang="en-US" dirty="0" smtClean="0">
                <a:latin typeface="微软雅黑" panose="020B0503020204020204" charset="-122"/>
                <a:ea typeface="微软雅黑" panose="020B0503020204020204" charset="-122"/>
              </a:rPr>
              <a:t>引领多样</a:t>
            </a:r>
            <a:r>
              <a:rPr lang="zh-CN" altLang="en-US" dirty="0">
                <a:latin typeface="微软雅黑" panose="020B0503020204020204" charset="-122"/>
                <a:ea typeface="微软雅黑" panose="020B0503020204020204" charset="-122"/>
              </a:rPr>
              <a:t>，我们才能向伟大目标前进</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多样性是一致性的升华。</a:t>
            </a:r>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一篇乐谱只有同一种音符， 虽划一却失了韵味；一片森林只有同一种树木，虽壮观却失 了生机；一幅画作只有同一种色彩，虽直观却失了意趣。只 有一致性做基础，而没有多样性来发展，不能算作真正的</a:t>
            </a:r>
            <a:r>
              <a:rPr lang="zh-CN" altLang="en-US" dirty="0" smtClean="0">
                <a:latin typeface="微软雅黑" panose="020B0503020204020204" charset="-122"/>
                <a:ea typeface="微软雅黑" panose="020B0503020204020204" charset="-122"/>
              </a:rPr>
              <a:t>和谐</a:t>
            </a:r>
            <a:r>
              <a:rPr lang="zh-CN" altLang="en-US" dirty="0">
                <a:latin typeface="微软雅黑" panose="020B0503020204020204" charset="-122"/>
                <a:ea typeface="微软雅黑" panose="020B0503020204020204" charset="-122"/>
              </a:rPr>
              <a:t>。和谐是一个多面体，只有多样的发展，才能创造不同</a:t>
            </a:r>
            <a:r>
              <a:rPr lang="zh-CN" altLang="en-US" dirty="0" smtClean="0">
                <a:latin typeface="微软雅黑" panose="020B0503020204020204" charset="-122"/>
                <a:ea typeface="微软雅黑" panose="020B0503020204020204" charset="-122"/>
              </a:rPr>
              <a:t>铸就</a:t>
            </a:r>
            <a:r>
              <a:rPr lang="zh-CN" altLang="en-US" dirty="0">
                <a:latin typeface="微软雅黑" panose="020B0503020204020204" charset="-122"/>
                <a:ea typeface="微软雅黑" panose="020B0503020204020204" charset="-122"/>
              </a:rPr>
              <a:t>辉煌。古有百家争鸣各放异彩，今有改革开放各类</a:t>
            </a:r>
            <a:r>
              <a:rPr lang="zh-CN" altLang="en-US" dirty="0" smtClean="0">
                <a:latin typeface="微软雅黑" panose="020B0503020204020204" charset="-122"/>
                <a:ea typeface="微软雅黑" panose="020B0503020204020204" charset="-122"/>
              </a:rPr>
              <a:t>经济体蓬勃发展</a:t>
            </a:r>
            <a:r>
              <a:rPr lang="zh-CN" altLang="en-US" dirty="0">
                <a:latin typeface="微软雅黑" panose="020B0503020204020204" charset="-122"/>
                <a:ea typeface="微软雅黑" panose="020B0503020204020204" charset="-122"/>
              </a:rPr>
              <a:t>，无不印证了这个道理。毛主席曾写道：“万类</a:t>
            </a:r>
            <a:r>
              <a:rPr lang="zh-CN" altLang="en-US" dirty="0" smtClean="0">
                <a:latin typeface="微软雅黑" panose="020B0503020204020204" charset="-122"/>
                <a:ea typeface="微软雅黑" panose="020B0503020204020204" charset="-122"/>
              </a:rPr>
              <a:t>霜天</a:t>
            </a:r>
            <a:r>
              <a:rPr lang="zh-CN" altLang="en-US" dirty="0">
                <a:latin typeface="微软雅黑" panose="020B0503020204020204" charset="-122"/>
                <a:ea typeface="微软雅黑" panose="020B0503020204020204" charset="-122"/>
              </a:rPr>
              <a:t>竞自由”。 </a:t>
            </a:r>
            <a:r>
              <a:rPr lang="en-US" altLang="zh-CN" dirty="0">
                <a:latin typeface="微软雅黑" panose="020B0503020204020204" charset="-122"/>
                <a:ea typeface="微软雅黑" panose="020B0503020204020204" charset="-122"/>
              </a:rPr>
              <a:t>【3】</a:t>
            </a:r>
            <a:r>
              <a:rPr lang="zh-CN" altLang="en-US" dirty="0">
                <a:latin typeface="微软雅黑" panose="020B0503020204020204" charset="-122"/>
                <a:ea typeface="微软雅黑" panose="020B0503020204020204" charset="-122"/>
              </a:rPr>
              <a:t>一致性不是成功的最终目的，只有在</a:t>
            </a:r>
            <a:r>
              <a:rPr lang="zh-CN" altLang="en-US" dirty="0" smtClean="0">
                <a:latin typeface="微软雅黑" panose="020B0503020204020204" charset="-122"/>
                <a:ea typeface="微软雅黑" panose="020B0503020204020204" charset="-122"/>
              </a:rPr>
              <a:t>一致性基础</a:t>
            </a:r>
            <a:r>
              <a:rPr lang="zh-CN" altLang="en-US" dirty="0">
                <a:latin typeface="微软雅黑" panose="020B0503020204020204" charset="-122"/>
                <a:ea typeface="微软雅黑" panose="020B0503020204020204" charset="-122"/>
              </a:rPr>
              <a:t>上发展多样性，才是真正的和谐与成功。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一致性</a:t>
            </a:r>
            <a:r>
              <a:rPr lang="zh-CN" altLang="en-US" dirty="0">
                <a:latin typeface="微软雅黑" panose="020B0503020204020204" charset="-122"/>
                <a:ea typeface="微软雅黑" panose="020B0503020204020204" charset="-122"/>
              </a:rPr>
              <a:t>与多样性同等重要。要想形成一致的多面体，一 致性与多样性皆不可忽视。</a:t>
            </a:r>
            <a:r>
              <a:rPr lang="en-US" altLang="zh-CN" dirty="0">
                <a:latin typeface="微软雅黑" panose="020B0503020204020204" charset="-122"/>
                <a:ea typeface="微软雅黑" panose="020B0503020204020204" charset="-122"/>
              </a:rPr>
              <a:t>【4】</a:t>
            </a:r>
            <a:r>
              <a:rPr lang="zh-CN" altLang="en-US" dirty="0">
                <a:latin typeface="微软雅黑" panose="020B0503020204020204" charset="-122"/>
                <a:ea typeface="微软雅黑" panose="020B0503020204020204" charset="-122"/>
              </a:rPr>
              <a:t>中国必须向发达国家看齐，</a:t>
            </a:r>
            <a:r>
              <a:rPr lang="zh-CN" altLang="en-US" dirty="0" smtClean="0">
                <a:latin typeface="微软雅黑" panose="020B0503020204020204" charset="-122"/>
                <a:ea typeface="微软雅黑" panose="020B0503020204020204" charset="-122"/>
              </a:rPr>
              <a:t>追求</a:t>
            </a:r>
            <a:r>
              <a:rPr lang="zh-CN" altLang="en-US" dirty="0">
                <a:latin typeface="微软雅黑" panose="020B0503020204020204" charset="-122"/>
                <a:ea typeface="微软雅黑" panose="020B0503020204020204" charset="-122"/>
              </a:rPr>
              <a:t>经济发展和科学进步，才能富民强国；同时又必须保有</a:t>
            </a:r>
            <a:r>
              <a:rPr lang="zh-CN" altLang="en-US" dirty="0" smtClean="0">
                <a:latin typeface="微软雅黑" panose="020B0503020204020204" charset="-122"/>
                <a:ea typeface="微软雅黑" panose="020B0503020204020204" charset="-122"/>
              </a:rPr>
              <a:t>自己</a:t>
            </a:r>
            <a:r>
              <a:rPr lang="zh-CN" altLang="en-US" dirty="0">
                <a:latin typeface="微软雅黑" panose="020B0503020204020204" charset="-122"/>
                <a:ea typeface="微软雅黑" panose="020B0503020204020204" charset="-122"/>
              </a:rPr>
              <a:t>的特色，发挥自己的专长，才能屹立世界民族而不倒。</a:t>
            </a:r>
            <a:r>
              <a:rPr lang="zh-CN" altLang="en-US" dirty="0" smtClean="0">
                <a:latin typeface="微软雅黑" panose="020B0503020204020204" charset="-122"/>
                <a:ea typeface="微软雅黑" panose="020B0503020204020204" charset="-122"/>
              </a:rPr>
              <a:t>中华</a:t>
            </a:r>
            <a:r>
              <a:rPr lang="zh-CN" altLang="en-US" dirty="0">
                <a:latin typeface="微软雅黑" panose="020B0503020204020204" charset="-122"/>
                <a:ea typeface="微软雅黑" panose="020B0503020204020204" charset="-122"/>
              </a:rPr>
              <a:t>大业任重而道远，多样与一致，缺一不可。正如中华复兴之路，多样性与一致性相生共存，互为依靠。有一无多，是 局限；有多无一，是盲乱。唯有一致而不拘束，多样而不</a:t>
            </a:r>
            <a:r>
              <a:rPr lang="zh-CN" altLang="en-US" dirty="0" smtClean="0">
                <a:latin typeface="微软雅黑" panose="020B0503020204020204" charset="-122"/>
                <a:ea typeface="微软雅黑" panose="020B0503020204020204" charset="-122"/>
              </a:rPr>
              <a:t>迷失</a:t>
            </a:r>
            <a:r>
              <a:rPr lang="zh-CN" altLang="en-US" dirty="0">
                <a:latin typeface="微软雅黑" panose="020B0503020204020204" charset="-122"/>
                <a:ea typeface="微软雅黑" panose="020B0503020204020204" charset="-122"/>
              </a:rPr>
              <a:t>方向，才能实现真正意义上的统一与和谐。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一致性</a:t>
            </a:r>
            <a:r>
              <a:rPr lang="zh-CN" altLang="en-US" dirty="0">
                <a:latin typeface="微软雅黑" panose="020B0503020204020204" charset="-122"/>
                <a:ea typeface="微软雅黑" panose="020B0503020204020204" charset="-122"/>
              </a:rPr>
              <a:t>是基础，建起多样的楼群大厦；多样性是升华， 引大厦与天公比高。寓多样性于一致性当中，方乃和谐之道。</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2249334"/>
          </a:xfrm>
          <a:prstGeom prst="rect">
            <a:avLst/>
          </a:prstGeom>
        </p:spPr>
        <p:txBody>
          <a:bodyPr vert="horz" wrap="square" lIns="0" tIns="17780" rIns="0" bIns="0" rtlCol="0">
            <a:spAutoFit/>
          </a:bodyPr>
          <a:lstStyle/>
          <a:p>
            <a:pPr marL="12700" indent="457200">
              <a:spcBef>
                <a:spcPts val="105"/>
              </a:spcBef>
              <a:buSzPct val="95000"/>
              <a:tabLst>
                <a:tab pos="662940" algn="l"/>
              </a:tabLst>
            </a:pP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总评</a:t>
            </a: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本文立意正确，观点明确，论证结构较清晰，但论证力度不够，可评三</a:t>
            </a:r>
            <a:r>
              <a:rPr lang="zh-CN" altLang="en-US" sz="2000" dirty="0" smtClean="0">
                <a:latin typeface="微软雅黑" panose="020B0503020204020204" charset="-122"/>
                <a:ea typeface="微软雅黑" panose="020B0503020204020204" charset="-122"/>
                <a:cs typeface="微软雅黑" panose="020B0503020204020204" charset="-122"/>
              </a:rPr>
              <a:t>类卷。</a:t>
            </a:r>
            <a:endParaRPr lang="en-US" altLang="zh-CN" sz="2000" dirty="0" smtClean="0">
              <a:latin typeface="微软雅黑" panose="020B0503020204020204" charset="-122"/>
              <a:ea typeface="微软雅黑" panose="020B0503020204020204" charset="-122"/>
              <a:cs typeface="微软雅黑" panose="020B0503020204020204" charset="-122"/>
            </a:endParaRPr>
          </a:p>
          <a:p>
            <a:pPr marL="12700" indent="457200">
              <a:spcBef>
                <a:spcPts val="105"/>
              </a:spcBef>
              <a:buSzPct val="95000"/>
              <a:tabLst>
                <a:tab pos="662940" algn="l"/>
              </a:tabLst>
            </a:pPr>
            <a:endParaRPr lang="en-US" sz="2000" dirty="0">
              <a:solidFill>
                <a:schemeClr val="tx1"/>
              </a:solidFill>
              <a:latin typeface="微软雅黑" panose="020B0503020204020204" charset="-122"/>
              <a:ea typeface="微软雅黑" panose="020B0503020204020204" charset="-122"/>
              <a:cs typeface="微软雅黑" panose="020B0503020204020204" charset="-122"/>
            </a:endParaRPr>
          </a:p>
          <a:p>
            <a:pPr marL="12700" indent="457200">
              <a:spcBef>
                <a:spcPts val="105"/>
              </a:spcBef>
              <a:buSzPct val="95000"/>
              <a:tabLst>
                <a:tab pos="662940" algn="l"/>
              </a:tabLst>
            </a:pPr>
            <a:r>
              <a:rPr lang="en-US" altLang="zh-CN" sz="2000" dirty="0">
                <a:latin typeface="微软雅黑" panose="020B0503020204020204" charset="-122"/>
                <a:ea typeface="微软雅黑" panose="020B0503020204020204" charset="-122"/>
              </a:rPr>
              <a:t>【1</a:t>
            </a:r>
            <a:r>
              <a:rPr lang="en-US" altLang="zh-CN" sz="2000" dirty="0" smtClean="0">
                <a:latin typeface="微软雅黑" panose="020B0503020204020204" charset="-122"/>
                <a:ea typeface="微软雅黑" panose="020B0503020204020204" charset="-122"/>
              </a:rPr>
              <a:t>】</a:t>
            </a:r>
            <a:r>
              <a:rPr lang="zh-CN" altLang="en-US" sz="2000" dirty="0" smtClean="0">
                <a:latin typeface="微软雅黑" panose="020B0503020204020204" charset="-122"/>
                <a:ea typeface="微软雅黑" panose="020B0503020204020204" charset="-122"/>
              </a:rPr>
              <a:t>说理稍少</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sz="2000" dirty="0" smtClean="0">
                <a:latin typeface="微软雅黑" panose="020B0503020204020204" charset="-122"/>
                <a:ea typeface="微软雅黑" panose="020B0503020204020204" charset="-122"/>
              </a:rPr>
              <a:t>【2】</a:t>
            </a:r>
            <a:r>
              <a:rPr lang="zh-CN" altLang="en-US" sz="2000" dirty="0" smtClean="0">
                <a:latin typeface="微软雅黑" panose="020B0503020204020204" charset="-122"/>
                <a:ea typeface="微软雅黑" panose="020B0503020204020204" charset="-122"/>
              </a:rPr>
              <a:t>可先说理，再举例</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sz="2000" dirty="0" smtClean="0">
                <a:latin typeface="微软雅黑" panose="020B0503020204020204" charset="-122"/>
                <a:ea typeface="微软雅黑" panose="020B0503020204020204" charset="-122"/>
              </a:rPr>
              <a:t>【3】</a:t>
            </a:r>
            <a:r>
              <a:rPr lang="zh-CN" altLang="en-US" sz="2000" dirty="0" smtClean="0">
                <a:latin typeface="微软雅黑" panose="020B0503020204020204" charset="-122"/>
                <a:ea typeface="微软雅黑" panose="020B0503020204020204" charset="-122"/>
              </a:rPr>
              <a:t>可删掉</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sz="2000" dirty="0" smtClean="0">
                <a:latin typeface="微软雅黑" panose="020B0503020204020204" charset="-122"/>
                <a:ea typeface="微软雅黑" panose="020B0503020204020204" charset="-122"/>
              </a:rPr>
              <a:t>【4】</a:t>
            </a:r>
            <a:r>
              <a:rPr lang="zh-CN" altLang="en-US" sz="2000" dirty="0" smtClean="0">
                <a:latin typeface="微软雅黑" panose="020B0503020204020204" charset="-122"/>
                <a:ea typeface="微软雅黑" panose="020B0503020204020204" charset="-122"/>
              </a:rPr>
              <a:t>稍显突兀，可写二者统一</a:t>
            </a: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spcBef>
                <a:spcPts val="105"/>
              </a:spcBef>
              <a:buSzPct val="95000"/>
              <a:tabLst>
                <a:tab pos="662940" algn="l"/>
              </a:tabLst>
            </a:pP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345053"/>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事物是多样性与一致性的</a:t>
            </a:r>
            <a:r>
              <a:rPr lang="zh-CN" altLang="en-US" dirty="0" smtClean="0">
                <a:latin typeface="微软雅黑" panose="020B0503020204020204" charset="-122"/>
                <a:ea typeface="微软雅黑" panose="020B0503020204020204" charset="-122"/>
              </a:rPr>
              <a:t>统一</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多样性</a:t>
            </a:r>
            <a:r>
              <a:rPr lang="zh-CN" altLang="en-US" dirty="0">
                <a:latin typeface="微软雅黑" panose="020B0503020204020204" charset="-122"/>
                <a:ea typeface="微软雅黑" panose="020B0503020204020204" charset="-122"/>
              </a:rPr>
              <a:t>与一致性是矛盾的，但正是多样性与一致性的</a:t>
            </a:r>
            <a:r>
              <a:rPr lang="zh-CN" altLang="en-US" dirty="0" smtClean="0">
                <a:latin typeface="微软雅黑" panose="020B0503020204020204" charset="-122"/>
                <a:ea typeface="微软雅黑" panose="020B0503020204020204" charset="-122"/>
              </a:rPr>
              <a:t>相互</a:t>
            </a:r>
            <a:r>
              <a:rPr lang="zh-CN" altLang="en-US" dirty="0">
                <a:latin typeface="微软雅黑" panose="020B0503020204020204" charset="-122"/>
                <a:ea typeface="微软雅黑" panose="020B0503020204020204" charset="-122"/>
              </a:rPr>
              <a:t>妥协、转化，实现了事物的和谐与发展</a:t>
            </a:r>
            <a:r>
              <a:rPr lang="zh-CN" altLang="en-US" dirty="0" smtClean="0">
                <a:latin typeface="微软雅黑" panose="020B0503020204020204" charset="-122"/>
                <a:ea typeface="微软雅黑" panose="020B0503020204020204" charset="-122"/>
              </a:rPr>
              <a:t>。</a:t>
            </a:r>
            <a:r>
              <a:rPr lang="en-US" altLang="zh-CN" dirty="0" smtClean="0">
                <a:latin typeface="微软雅黑" panose="020B0503020204020204" charset="-122"/>
                <a:ea typeface="微软雅黑" panose="020B0503020204020204" charset="-122"/>
              </a:rPr>
              <a:t>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亚里士多德</a:t>
            </a:r>
            <a:r>
              <a:rPr lang="zh-CN" altLang="en-US" dirty="0">
                <a:latin typeface="微软雅黑" panose="020B0503020204020204" charset="-122"/>
                <a:ea typeface="微软雅黑" panose="020B0503020204020204" charset="-122"/>
              </a:rPr>
              <a:t>说：“城邦的本质在于多样性</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它的内部 也有着一致性。不然是不可能组建起来的。”不仅城邦如此， 万事万物都遵循着多样性与一致性的统一，小到个人、家庭， 大到社会，无一例外。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人</a:t>
            </a:r>
            <a:r>
              <a:rPr lang="zh-CN" altLang="en-US" dirty="0">
                <a:latin typeface="微软雅黑" panose="020B0503020204020204" charset="-122"/>
                <a:ea typeface="微软雅黑" panose="020B0503020204020204" charset="-122"/>
              </a:rPr>
              <a:t>是多样性与一致性的统一。 </a:t>
            </a:r>
            <a:r>
              <a:rPr lang="zh-CN" altLang="en-US" dirty="0" smtClean="0">
                <a:latin typeface="微软雅黑" panose="020B0503020204020204" charset="-122"/>
                <a:ea typeface="微软雅黑" panose="020B0503020204020204" charset="-122"/>
              </a:rPr>
              <a:t>苏轼</a:t>
            </a:r>
            <a:r>
              <a:rPr lang="zh-CN" altLang="en-US" dirty="0">
                <a:latin typeface="微软雅黑" panose="020B0503020204020204" charset="-122"/>
                <a:ea typeface="微软雅黑" panose="020B0503020204020204" charset="-122"/>
              </a:rPr>
              <a:t>，年少中举，名</a:t>
            </a:r>
            <a:r>
              <a:rPr lang="zh-CN" altLang="en-US" dirty="0" smtClean="0">
                <a:latin typeface="微软雅黑" panose="020B0503020204020204" charset="-122"/>
                <a:ea typeface="微软雅黑" panose="020B0503020204020204" charset="-122"/>
              </a:rPr>
              <a:t>动京师</a:t>
            </a:r>
            <a:r>
              <a:rPr lang="zh-CN" altLang="en-US" dirty="0">
                <a:latin typeface="微软雅黑" panose="020B0503020204020204" charset="-122"/>
                <a:ea typeface="微软雅黑" panose="020B0503020204020204" charset="-122"/>
              </a:rPr>
              <a:t>，他是天资过人的书生；“十年生死两茫茫，不思量， 自难忘，千里孤坟无处话凄凉”，他是爱妻情深的丈夫；与 王朝云逗乐，自嘲“装了一肚子不合时宜”，他是风趣博学 的情郎。书生、丈夫、情郎是苏轼的多样性，是构成苏轼的 三个属性。但三者中的任何一个单独拿出来却又不是苏轼。 如果我们说苏轼是一个与爱妾风花雪月的人，这显然不能被 广大群众所接受。所以苏轼是多样性的</a:t>
            </a:r>
            <a:r>
              <a:rPr lang="zh-CN" altLang="en-US" dirty="0" smtClean="0">
                <a:latin typeface="微软雅黑" panose="020B0503020204020204" charset="-122"/>
                <a:ea typeface="微软雅黑" panose="020B0503020204020204" charset="-122"/>
              </a:rPr>
              <a:t>统一，</a:t>
            </a:r>
            <a:r>
              <a:rPr lang="zh-CN" altLang="en-US" dirty="0">
                <a:latin typeface="微软雅黑" panose="020B0503020204020204" charset="-122"/>
                <a:ea typeface="微软雅黑" panose="020B0503020204020204" charset="-122"/>
              </a:rPr>
              <a:t>正是这些周 正又风趣的特征构成了苏轼风雅的鲜活形象。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家庭</a:t>
            </a:r>
            <a:r>
              <a:rPr lang="zh-CN" altLang="en-US" dirty="0">
                <a:latin typeface="微软雅黑" panose="020B0503020204020204" charset="-122"/>
                <a:ea typeface="微软雅黑" panose="020B0503020204020204" charset="-122"/>
              </a:rPr>
              <a:t>是多样性与一致性的统一。以我们中国的第一</a:t>
            </a:r>
            <a:r>
              <a:rPr lang="zh-CN" altLang="en-US" dirty="0" smtClean="0">
                <a:latin typeface="微软雅黑" panose="020B0503020204020204" charset="-122"/>
                <a:ea typeface="微软雅黑" panose="020B0503020204020204" charset="-122"/>
              </a:rPr>
              <a:t>家庭为</a:t>
            </a:r>
            <a:r>
              <a:rPr lang="zh-CN" altLang="en-US" dirty="0">
                <a:latin typeface="微软雅黑" panose="020B0503020204020204" charset="-122"/>
                <a:ea typeface="微软雅黑" panose="020B0503020204020204" charset="-122"/>
              </a:rPr>
              <a:t>例。习近平主席是国家领袖，是丈夫，是父亲，是儿子； 夫人彭丽媛是著名歌唱家、艺术家，是妻子，是母亲，是</a:t>
            </a:r>
            <a:r>
              <a:rPr lang="zh-CN" altLang="en-US" dirty="0" smtClean="0">
                <a:latin typeface="微软雅黑" panose="020B0503020204020204" charset="-122"/>
                <a:ea typeface="微软雅黑" panose="020B0503020204020204" charset="-122"/>
              </a:rPr>
              <a:t>女儿</a:t>
            </a:r>
            <a:r>
              <a:rPr lang="zh-CN" altLang="en-US" dirty="0">
                <a:latin typeface="微软雅黑" panose="020B0503020204020204" charset="-122"/>
                <a:ea typeface="微软雅黑" panose="020B0503020204020204" charset="-122"/>
              </a:rPr>
              <a:t>。 </a:t>
            </a:r>
            <a:r>
              <a:rPr lang="zh-CN" altLang="en-US" dirty="0" smtClean="0">
                <a:latin typeface="微软雅黑" panose="020B0503020204020204" charset="-122"/>
                <a:ea typeface="微软雅黑" panose="020B0503020204020204" charset="-122"/>
              </a:rPr>
              <a:t>他们</a:t>
            </a:r>
            <a:r>
              <a:rPr lang="zh-CN" altLang="en-US" dirty="0">
                <a:latin typeface="微软雅黑" panose="020B0503020204020204" charset="-122"/>
                <a:ea typeface="微软雅黑" panose="020B0503020204020204" charset="-122"/>
              </a:rPr>
              <a:t>在事业上，都是各自领域的重要人物，在家庭中， 都是家庭成员</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具有</a:t>
            </a:r>
            <a:r>
              <a:rPr lang="zh-CN" altLang="en-US" dirty="0">
                <a:latin typeface="微软雅黑" panose="020B0503020204020204" charset="-122"/>
                <a:ea typeface="微软雅黑" panose="020B0503020204020204" charset="-122"/>
              </a:rPr>
              <a:t>多重角色的两个人统一于家庭，构成</a:t>
            </a:r>
            <a:r>
              <a:rPr lang="zh-CN" altLang="en-US" dirty="0" smtClean="0">
                <a:latin typeface="微软雅黑" panose="020B0503020204020204" charset="-122"/>
                <a:ea typeface="微软雅黑" panose="020B0503020204020204" charset="-122"/>
              </a:rPr>
              <a:t>令人仰慕</a:t>
            </a:r>
            <a:r>
              <a:rPr lang="zh-CN" altLang="en-US" dirty="0">
                <a:latin typeface="微软雅黑" panose="020B0503020204020204" charset="-122"/>
                <a:ea typeface="微软雅黑" panose="020B0503020204020204" charset="-122"/>
              </a:rPr>
              <a:t>的第一家庭。 具有多样性的两个人组建起一个家庭，而许许多多个不 同的家庭统一在一起就构成了我们的社会。光有多样性不行， 要将千千万万个家庭凝聚成一个社会必须要有统一的</a:t>
            </a:r>
            <a:r>
              <a:rPr lang="zh-CN" altLang="en-US" dirty="0" smtClean="0">
                <a:latin typeface="微软雅黑" panose="020B0503020204020204" charset="-122"/>
                <a:ea typeface="微软雅黑" panose="020B0503020204020204" charset="-122"/>
              </a:rPr>
              <a:t>价值观</a:t>
            </a:r>
            <a:r>
              <a:rPr lang="zh-CN" altLang="en-US" dirty="0">
                <a:latin typeface="微软雅黑" panose="020B0503020204020204" charset="-122"/>
                <a:ea typeface="微软雅黑" panose="020B0503020204020204" charset="-122"/>
              </a:rPr>
              <a:t>，统一的精神信念。 </a:t>
            </a:r>
            <a:r>
              <a:rPr lang="zh-CN" altLang="en-US" dirty="0" smtClean="0">
                <a:latin typeface="微软雅黑" panose="020B0503020204020204" charset="-122"/>
                <a:ea typeface="微软雅黑" panose="020B0503020204020204" charset="-122"/>
              </a:rPr>
              <a:t>封建社会</a:t>
            </a:r>
            <a:r>
              <a:rPr lang="zh-CN" altLang="en-US" dirty="0">
                <a:latin typeface="微软雅黑" panose="020B0503020204020204" charset="-122"/>
                <a:ea typeface="微软雅黑" panose="020B0503020204020204" charset="-122"/>
              </a:rPr>
              <a:t>，家庭依附于土地，接受大地主的统治；资本主义社会，人们追逐资本，由资本作为 社会运转的枢纽；社会主义社会，天下为公，资源共享，</a:t>
            </a:r>
            <a:r>
              <a:rPr lang="zh-CN" altLang="en-US" dirty="0" smtClean="0">
                <a:latin typeface="微软雅黑" panose="020B0503020204020204" charset="-122"/>
                <a:ea typeface="微软雅黑" panose="020B0503020204020204" charset="-122"/>
              </a:rPr>
              <a:t>“大同”</a:t>
            </a:r>
            <a:r>
              <a:rPr lang="zh-CN" altLang="en-US" dirty="0">
                <a:latin typeface="微软雅黑" panose="020B0503020204020204" charset="-122"/>
                <a:ea typeface="微软雅黑" panose="020B0503020204020204" charset="-122"/>
              </a:rPr>
              <a:t>精神将人们凝聚在一起</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个人、家庭、社会都是多样性与统一性的结合。同一</a:t>
            </a:r>
            <a:r>
              <a:rPr lang="zh-CN" altLang="en-US" dirty="0" smtClean="0">
                <a:latin typeface="微软雅黑" panose="020B0503020204020204" charset="-122"/>
                <a:ea typeface="微软雅黑" panose="020B0503020204020204" charset="-122"/>
              </a:rPr>
              <a:t>个音阶</a:t>
            </a:r>
            <a:r>
              <a:rPr lang="zh-CN" altLang="en-US" dirty="0">
                <a:latin typeface="微软雅黑" panose="020B0503020204020204" charset="-122"/>
                <a:ea typeface="微软雅黑" panose="020B0503020204020204" charset="-122"/>
              </a:rPr>
              <a:t>无法组成旋律；没有指挥家各种乐器也无法形成合奏。 正是多样性与一致性的统一，才构成了多姿多彩而又和谐统 一的美妙世界。</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3</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345053"/>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事物是多样性与一致性的</a:t>
            </a:r>
            <a:r>
              <a:rPr lang="zh-CN" altLang="en-US" dirty="0" smtClean="0">
                <a:latin typeface="微软雅黑" panose="020B0503020204020204" charset="-122"/>
                <a:ea typeface="微软雅黑" panose="020B0503020204020204" charset="-122"/>
              </a:rPr>
              <a:t>统一</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多样性</a:t>
            </a:r>
            <a:r>
              <a:rPr lang="zh-CN" altLang="en-US" dirty="0">
                <a:latin typeface="微软雅黑" panose="020B0503020204020204" charset="-122"/>
                <a:ea typeface="微软雅黑" panose="020B0503020204020204" charset="-122"/>
              </a:rPr>
              <a:t>与一致性是矛盾的，但正是多样性与一致性的</a:t>
            </a:r>
            <a:r>
              <a:rPr lang="zh-CN" altLang="en-US" dirty="0" smtClean="0">
                <a:latin typeface="微软雅黑" panose="020B0503020204020204" charset="-122"/>
                <a:ea typeface="微软雅黑" panose="020B0503020204020204" charset="-122"/>
              </a:rPr>
              <a:t>相互</a:t>
            </a:r>
            <a:r>
              <a:rPr lang="zh-CN" altLang="en-US" dirty="0">
                <a:latin typeface="微软雅黑" panose="020B0503020204020204" charset="-122"/>
                <a:ea typeface="微软雅黑" panose="020B0503020204020204" charset="-122"/>
              </a:rPr>
              <a:t>妥协、转化，实现了事物的和谐与发展。</a:t>
            </a:r>
            <a:r>
              <a:rPr lang="en-US" altLang="zh-CN" dirty="0">
                <a:latin typeface="微软雅黑" panose="020B0503020204020204" charset="-122"/>
                <a:ea typeface="微软雅黑" panose="020B0503020204020204" charset="-122"/>
              </a:rPr>
              <a:t>【1】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亚里士多德</a:t>
            </a:r>
            <a:r>
              <a:rPr lang="zh-CN" altLang="en-US" dirty="0">
                <a:latin typeface="微软雅黑" panose="020B0503020204020204" charset="-122"/>
                <a:ea typeface="微软雅黑" panose="020B0503020204020204" charset="-122"/>
              </a:rPr>
              <a:t>说：“城邦的本质在于多样性</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它的内部 也有着一致性。不然是不可能组建起来的。”不仅城邦如此， 万事万物都遵循着多样性与一致性的统一，小到个人、家庭， 大到社会，无一例外。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人</a:t>
            </a:r>
            <a:r>
              <a:rPr lang="zh-CN" altLang="en-US" dirty="0">
                <a:latin typeface="微软雅黑" panose="020B0503020204020204" charset="-122"/>
                <a:ea typeface="微软雅黑" panose="020B0503020204020204" charset="-122"/>
              </a:rPr>
              <a:t>是多样性与一致性的统一。 </a:t>
            </a:r>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苏轼，年少中举，名</a:t>
            </a:r>
            <a:r>
              <a:rPr lang="zh-CN" altLang="en-US" dirty="0" smtClean="0">
                <a:latin typeface="微软雅黑" panose="020B0503020204020204" charset="-122"/>
                <a:ea typeface="微软雅黑" panose="020B0503020204020204" charset="-122"/>
              </a:rPr>
              <a:t>动京师</a:t>
            </a:r>
            <a:r>
              <a:rPr lang="zh-CN" altLang="en-US" dirty="0">
                <a:latin typeface="微软雅黑" panose="020B0503020204020204" charset="-122"/>
                <a:ea typeface="微软雅黑" panose="020B0503020204020204" charset="-122"/>
              </a:rPr>
              <a:t>，他是天资过人的书生；“十年生死两茫茫，不思量， 自难忘，千里孤坟无处话凄凉”，他是爱妻情深的丈夫；与 王朝云逗乐，自嘲“装了一肚子不合时宜”，他是风趣博学 的情郎。书生、丈夫、情郎是苏轼的多样性，是构成苏轼的 三个属性。但三者中的任何一个单独拿出来却又不是苏轼。 如果我们说苏轼是一个与爱妾风花雪月的人，这显然不能被 广大群众所接受。所以苏轼是多样性的</a:t>
            </a:r>
            <a:r>
              <a:rPr lang="zh-CN" altLang="en-US" dirty="0" smtClean="0">
                <a:latin typeface="微软雅黑" panose="020B0503020204020204" charset="-122"/>
                <a:ea typeface="微软雅黑" panose="020B0503020204020204" charset="-122"/>
              </a:rPr>
              <a:t>统一，</a:t>
            </a:r>
            <a:r>
              <a:rPr lang="zh-CN" altLang="en-US" dirty="0">
                <a:latin typeface="微软雅黑" panose="020B0503020204020204" charset="-122"/>
                <a:ea typeface="微软雅黑" panose="020B0503020204020204" charset="-122"/>
              </a:rPr>
              <a:t>正是这些周 正又风趣的特征构成了苏轼风雅的鲜活形象。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家庭</a:t>
            </a:r>
            <a:r>
              <a:rPr lang="zh-CN" altLang="en-US" dirty="0">
                <a:latin typeface="微软雅黑" panose="020B0503020204020204" charset="-122"/>
                <a:ea typeface="微软雅黑" panose="020B0503020204020204" charset="-122"/>
              </a:rPr>
              <a:t>是多样性与一致性的统一。以我们中国的第一家庭 为例。习近平主席是国家领袖，是丈夫，是父亲，是儿子； 夫人彭丽媛是著名歌唱家、艺术家，是妻子，是母亲，是</a:t>
            </a:r>
            <a:r>
              <a:rPr lang="zh-CN" altLang="en-US" dirty="0" smtClean="0">
                <a:latin typeface="微软雅黑" panose="020B0503020204020204" charset="-122"/>
                <a:ea typeface="微软雅黑" panose="020B0503020204020204" charset="-122"/>
              </a:rPr>
              <a:t>女儿</a:t>
            </a:r>
            <a:r>
              <a:rPr lang="zh-CN" altLang="en-US" dirty="0">
                <a:latin typeface="微软雅黑" panose="020B0503020204020204" charset="-122"/>
                <a:ea typeface="微软雅黑" panose="020B0503020204020204" charset="-122"/>
              </a:rPr>
              <a:t>。 </a:t>
            </a:r>
            <a:r>
              <a:rPr lang="en-US" altLang="zh-CN" dirty="0" smtClean="0">
                <a:latin typeface="微软雅黑" panose="020B0503020204020204" charset="-122"/>
                <a:ea typeface="微软雅黑" panose="020B0503020204020204" charset="-122"/>
              </a:rPr>
              <a:t>【3】</a:t>
            </a:r>
            <a:r>
              <a:rPr lang="zh-CN" altLang="en-US" dirty="0">
                <a:latin typeface="微软雅黑" panose="020B0503020204020204" charset="-122"/>
                <a:ea typeface="微软雅黑" panose="020B0503020204020204" charset="-122"/>
              </a:rPr>
              <a:t>他们在事业上，都是各自领域的重要人物，在家庭中， 都是家庭成员</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具有</a:t>
            </a:r>
            <a:r>
              <a:rPr lang="zh-CN" altLang="en-US" dirty="0">
                <a:latin typeface="微软雅黑" panose="020B0503020204020204" charset="-122"/>
                <a:ea typeface="微软雅黑" panose="020B0503020204020204" charset="-122"/>
              </a:rPr>
              <a:t>多重角色的两个人统一于家庭，构成令 人仰慕的第一家庭。 具有多样性的两个人组建起一个家庭，而许许多多个不 同的家庭统一在一起就构成了我们的社会。光有多样性不行， 要将千千万万个家庭凝聚成一个社会必须要有统一的价值 观，统一的精神信念。 </a:t>
            </a:r>
            <a:r>
              <a:rPr lang="en-US" altLang="zh-CN" dirty="0" smtClean="0">
                <a:latin typeface="微软雅黑" panose="020B0503020204020204" charset="-122"/>
                <a:ea typeface="微软雅黑" panose="020B0503020204020204" charset="-122"/>
              </a:rPr>
              <a:t>【4】</a:t>
            </a:r>
            <a:r>
              <a:rPr lang="zh-CN" altLang="en-US" dirty="0">
                <a:latin typeface="微软雅黑" panose="020B0503020204020204" charset="-122"/>
                <a:ea typeface="微软雅黑" panose="020B0503020204020204" charset="-122"/>
              </a:rPr>
              <a:t>封建社会，家庭依附于土地，接受大地主的统治；资本主义社会，人们追逐资本，由资本作为 社会运转的枢纽；社会主义社会，天下为公，资源共享，</a:t>
            </a:r>
            <a:r>
              <a:rPr lang="zh-CN" altLang="en-US" dirty="0" smtClean="0">
                <a:latin typeface="微软雅黑" panose="020B0503020204020204" charset="-122"/>
                <a:ea typeface="微软雅黑" panose="020B0503020204020204" charset="-122"/>
              </a:rPr>
              <a:t>“大同”</a:t>
            </a:r>
            <a:r>
              <a:rPr lang="zh-CN" altLang="en-US" dirty="0">
                <a:latin typeface="微软雅黑" panose="020B0503020204020204" charset="-122"/>
                <a:ea typeface="微软雅黑" panose="020B0503020204020204" charset="-122"/>
              </a:rPr>
              <a:t>精神将人们凝聚在一起</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个人、家庭、社会都是多样性与统一性的结合。同一</a:t>
            </a:r>
            <a:r>
              <a:rPr lang="zh-CN" altLang="en-US" dirty="0" smtClean="0">
                <a:latin typeface="微软雅黑" panose="020B0503020204020204" charset="-122"/>
                <a:ea typeface="微软雅黑" panose="020B0503020204020204" charset="-122"/>
              </a:rPr>
              <a:t>个音阶</a:t>
            </a:r>
            <a:r>
              <a:rPr lang="zh-CN" altLang="en-US" dirty="0">
                <a:latin typeface="微软雅黑" panose="020B0503020204020204" charset="-122"/>
                <a:ea typeface="微软雅黑" panose="020B0503020204020204" charset="-122"/>
              </a:rPr>
              <a:t>无法组成旋律；没有指挥家各种乐器也无法形成合奏。 正是多样性与一致性的统一，才构成了多姿多彩而又和谐统 一的美妙世界。</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3</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3198311"/>
          </a:xfrm>
          <a:prstGeom prst="rect">
            <a:avLst/>
          </a:prstGeom>
        </p:spPr>
        <p:txBody>
          <a:bodyPr vert="horz" wrap="square" lIns="0" tIns="17780" rIns="0" bIns="0" rtlCol="0">
            <a:spAutoFit/>
          </a:bodyPr>
          <a:lstStyle/>
          <a:p>
            <a:pPr marL="12700" indent="457200">
              <a:spcBef>
                <a:spcPts val="105"/>
              </a:spcBef>
              <a:buSzPct val="95000"/>
              <a:tabLst>
                <a:tab pos="662940" algn="l"/>
              </a:tabLst>
            </a:pP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总评</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本文立意准确，但论证结构不够清晰，论证力度不够，可评四类卷</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endParaRPr lang="en-US" sz="2000" dirty="0">
              <a:solidFill>
                <a:schemeClr val="tx1"/>
              </a:solidFill>
              <a:latin typeface="微软雅黑" panose="020B0503020204020204" charset="-122"/>
              <a:ea typeface="微软雅黑" panose="020B0503020204020204" charset="-122"/>
              <a:cs typeface="微软雅黑" panose="020B0503020204020204" charset="-122"/>
            </a:endParaRPr>
          </a:p>
          <a:p>
            <a:pPr marL="12700" indent="457200">
              <a:spcBef>
                <a:spcPts val="105"/>
              </a:spcBef>
              <a:buSzPct val="95000"/>
              <a:tabLst>
                <a:tab pos="662940" algn="l"/>
              </a:tabLst>
            </a:pPr>
            <a:r>
              <a:rPr lang="en-US" altLang="zh-CN" sz="2000" dirty="0">
                <a:latin typeface="微软雅黑" panose="020B0503020204020204" charset="-122"/>
                <a:ea typeface="微软雅黑" panose="020B0503020204020204" charset="-122"/>
              </a:rPr>
              <a:t>【1</a:t>
            </a:r>
            <a:r>
              <a:rPr lang="en-US" altLang="zh-CN" sz="2000" dirty="0" smtClean="0">
                <a:latin typeface="微软雅黑" panose="020B0503020204020204" charset="-122"/>
                <a:ea typeface="微软雅黑" panose="020B0503020204020204" charset="-122"/>
              </a:rPr>
              <a:t>】</a:t>
            </a:r>
            <a:r>
              <a:rPr lang="zh-CN" altLang="en-US" sz="2000" dirty="0" smtClean="0">
                <a:latin typeface="微软雅黑" panose="020B0503020204020204" charset="-122"/>
                <a:ea typeface="微软雅黑" panose="020B0503020204020204" charset="-122"/>
              </a:rPr>
              <a:t>建议先引材料</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sz="2000" dirty="0" smtClean="0">
                <a:latin typeface="微软雅黑" panose="020B0503020204020204" charset="-122"/>
                <a:ea typeface="微软雅黑" panose="020B0503020204020204" charset="-122"/>
              </a:rPr>
              <a:t>【2】</a:t>
            </a:r>
            <a:r>
              <a:rPr lang="zh-CN" altLang="en-US" sz="2000" dirty="0" smtClean="0">
                <a:latin typeface="微软雅黑" panose="020B0503020204020204" charset="-122"/>
                <a:ea typeface="微软雅黑" panose="020B0503020204020204" charset="-122"/>
              </a:rPr>
              <a:t>最好先说理</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sz="2000" dirty="0" smtClean="0">
                <a:latin typeface="微软雅黑" panose="020B0503020204020204" charset="-122"/>
                <a:ea typeface="微软雅黑" panose="020B0503020204020204" charset="-122"/>
              </a:rPr>
              <a:t>【3】</a:t>
            </a:r>
            <a:r>
              <a:rPr lang="zh-CN" altLang="en-US" sz="2000" dirty="0" smtClean="0">
                <a:latin typeface="微软雅黑" panose="020B0503020204020204" charset="-122"/>
                <a:ea typeface="微软雅黑" panose="020B0503020204020204" charset="-122"/>
              </a:rPr>
              <a:t>跟上一段论证区别不大</a:t>
            </a:r>
            <a:endParaRPr lang="en-US" altLang="zh-CN" sz="2000"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sz="2000" dirty="0" smtClean="0">
                <a:latin typeface="微软雅黑" panose="020B0503020204020204" charset="-122"/>
                <a:ea typeface="微软雅黑" panose="020B0503020204020204" charset="-122"/>
              </a:rPr>
              <a:t>【4】</a:t>
            </a:r>
            <a:r>
              <a:rPr lang="zh-CN" altLang="en-US" sz="2000" dirty="0" smtClean="0">
                <a:latin typeface="微软雅黑" panose="020B0503020204020204" charset="-122"/>
                <a:ea typeface="微软雅黑" panose="020B0503020204020204" charset="-122"/>
              </a:rPr>
              <a:t>社会层面段落开头最好明确</a:t>
            </a: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spcBef>
                <a:spcPts val="105"/>
              </a:spcBef>
              <a:buSzPct val="95000"/>
              <a:tabLst>
                <a:tab pos="662940" algn="l"/>
              </a:tabLst>
            </a:pP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spcBef>
                <a:spcPts val="105"/>
              </a:spcBef>
              <a:buSzPct val="95000"/>
              <a:tabLst>
                <a:tab pos="662940" algn="l"/>
              </a:tabLst>
            </a:pP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spcBef>
                <a:spcPts val="105"/>
              </a:spcBef>
              <a:buSzPct val="95000"/>
              <a:tabLst>
                <a:tab pos="662940" algn="l"/>
              </a:tabLst>
            </a:pP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spcBef>
                <a:spcPts val="105"/>
              </a:spcBef>
              <a:buSzPct val="95000"/>
              <a:tabLst>
                <a:tab pos="662940" algn="l"/>
              </a:tabLst>
            </a:pP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3</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622052"/>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教育乃发展之</a:t>
            </a:r>
            <a:r>
              <a:rPr lang="zh-CN" altLang="en-US" dirty="0" smtClean="0">
                <a:latin typeface="微软雅黑" panose="020B0503020204020204" charset="-122"/>
                <a:ea typeface="微软雅黑" panose="020B0503020204020204" charset="-122"/>
              </a:rPr>
              <a:t>本</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dirty="0" smtClean="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人们只能通过教育使存在各种差异的公民，统一</a:t>
            </a:r>
            <a:r>
              <a:rPr lang="zh-CN" altLang="en-US" dirty="0" smtClean="0">
                <a:latin typeface="微软雅黑" panose="020B0503020204020204" charset="-122"/>
                <a:ea typeface="微软雅黑" panose="020B0503020204020204" charset="-122"/>
              </a:rPr>
              <a:t>起来组成</a:t>
            </a:r>
            <a:r>
              <a:rPr lang="zh-CN" altLang="en-US" dirty="0">
                <a:latin typeface="微软雅黑" panose="020B0503020204020204" charset="-122"/>
                <a:ea typeface="微软雅黑" panose="020B0503020204020204" charset="-122"/>
              </a:rPr>
              <a:t>一个共同体”，这体现了教育的作用，当前我国社会</a:t>
            </a:r>
            <a:r>
              <a:rPr lang="zh-CN" altLang="en-US" dirty="0" smtClean="0">
                <a:latin typeface="微软雅黑" panose="020B0503020204020204" charset="-122"/>
                <a:ea typeface="微软雅黑" panose="020B0503020204020204" charset="-122"/>
              </a:rPr>
              <a:t>的发展</a:t>
            </a:r>
            <a:r>
              <a:rPr lang="zh-CN" altLang="en-US" dirty="0">
                <a:latin typeface="微软雅黑" panose="020B0503020204020204" charset="-122"/>
                <a:ea typeface="微软雅黑" panose="020B0503020204020204" charset="-122"/>
              </a:rPr>
              <a:t>离不开教育</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教育作为培养人的活动，其形式不仅仅限于学校教育， 还有社会教育、家庭教育等多种形式。在个体成长期间，</a:t>
            </a:r>
            <a:r>
              <a:rPr lang="zh-CN" altLang="en-US" dirty="0" smtClean="0">
                <a:latin typeface="微软雅黑" panose="020B0503020204020204" charset="-122"/>
                <a:ea typeface="微软雅黑" panose="020B0503020204020204" charset="-122"/>
              </a:rPr>
              <a:t>每种</a:t>
            </a:r>
            <a:r>
              <a:rPr lang="zh-CN" altLang="en-US" dirty="0">
                <a:latin typeface="微软雅黑" panose="020B0503020204020204" charset="-122"/>
                <a:ea typeface="微软雅黑" panose="020B0503020204020204" charset="-122"/>
              </a:rPr>
              <a:t>教育形式在不同的阶段都发挥着至关重要的作用。 家庭教育对于学前阶段至关重要。俗话说，父母是</a:t>
            </a:r>
            <a:r>
              <a:rPr lang="zh-CN" altLang="en-US" dirty="0" smtClean="0">
                <a:latin typeface="微软雅黑" panose="020B0503020204020204" charset="-122"/>
                <a:ea typeface="微软雅黑" panose="020B0503020204020204" charset="-122"/>
              </a:rPr>
              <a:t>孩子的</a:t>
            </a:r>
            <a:r>
              <a:rPr lang="zh-CN" altLang="en-US" dirty="0">
                <a:latin typeface="微软雅黑" panose="020B0503020204020204" charset="-122"/>
                <a:ea typeface="微软雅黑" panose="020B0503020204020204" charset="-122"/>
              </a:rPr>
              <a:t>第一任教师。孩子从一出生下来，父母就和孩子在一起， 孩子的语言文字学习、心理思想态度、行为举止习惯的养成 都受到父母的熏陶和感染，其影响作用是非常大的。其一</a:t>
            </a:r>
            <a:r>
              <a:rPr lang="zh-CN" altLang="en-US" dirty="0" smtClean="0">
                <a:latin typeface="微软雅黑" panose="020B0503020204020204" charset="-122"/>
                <a:ea typeface="微软雅黑" panose="020B0503020204020204" charset="-122"/>
              </a:rPr>
              <a:t>家庭</a:t>
            </a:r>
            <a:r>
              <a:rPr lang="zh-CN" altLang="en-US" dirty="0">
                <a:latin typeface="微软雅黑" panose="020B0503020204020204" charset="-122"/>
                <a:ea typeface="微软雅黑" panose="020B0503020204020204" charset="-122"/>
              </a:rPr>
              <a:t>环境影响孩子的成长，因为环境因素有广泛性、经常性、 自然性、偶然性的特点，所以，孩子会受到种种影响。</a:t>
            </a:r>
            <a:r>
              <a:rPr lang="zh-CN" altLang="en-US" dirty="0" smtClean="0">
                <a:latin typeface="微软雅黑" panose="020B0503020204020204" charset="-122"/>
                <a:ea typeface="微软雅黑" panose="020B0503020204020204" charset="-122"/>
              </a:rPr>
              <a:t>其二父母</a:t>
            </a:r>
            <a:r>
              <a:rPr lang="zh-CN" altLang="en-US" dirty="0">
                <a:latin typeface="微软雅黑" panose="020B0503020204020204" charset="-122"/>
                <a:ea typeface="微软雅黑" panose="020B0503020204020204" charset="-122"/>
              </a:rPr>
              <a:t>对孩子的成长起到了榜样的作用。孩子在认识着世界的 时候，在他的眼中最常见到的，是父母，父母的言行正</a:t>
            </a:r>
            <a:r>
              <a:rPr lang="zh-CN" altLang="en-US" dirty="0" smtClean="0">
                <a:latin typeface="微软雅黑" panose="020B0503020204020204" charset="-122"/>
                <a:ea typeface="微软雅黑" panose="020B0503020204020204" charset="-122"/>
              </a:rPr>
              <a:t>表达着</a:t>
            </a:r>
            <a:r>
              <a:rPr lang="zh-CN" altLang="en-US" dirty="0">
                <a:latin typeface="微软雅黑" panose="020B0503020204020204" charset="-122"/>
                <a:ea typeface="微软雅黑" panose="020B0503020204020204" charset="-122"/>
              </a:rPr>
              <a:t>他们自己的人生态度。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学校</a:t>
            </a:r>
            <a:r>
              <a:rPr lang="zh-CN" altLang="en-US" dirty="0">
                <a:latin typeface="微软雅黑" panose="020B0503020204020204" charset="-122"/>
                <a:ea typeface="微软雅黑" panose="020B0503020204020204" charset="-122"/>
              </a:rPr>
              <a:t>教育贯穿个体的学生时代，对于学生的身心发展起 到重要作用。一旦进行校园，生活的环境发生了巨大变化， 学校不同于家庭，在巨大的师资教师设备等硬件设施下，</a:t>
            </a:r>
            <a:r>
              <a:rPr lang="zh-CN" altLang="en-US" dirty="0" smtClean="0">
                <a:latin typeface="微软雅黑" panose="020B0503020204020204" charset="-122"/>
                <a:ea typeface="微软雅黑" panose="020B0503020204020204" charset="-122"/>
              </a:rPr>
              <a:t>学校</a:t>
            </a:r>
            <a:r>
              <a:rPr lang="zh-CN" altLang="en-US" dirty="0">
                <a:latin typeface="微软雅黑" panose="020B0503020204020204" charset="-122"/>
                <a:ea typeface="微软雅黑" panose="020B0503020204020204" charset="-122"/>
              </a:rPr>
              <a:t>教育不仅能够帮助学生全面发展而且能够纠正一些不良少 年的不良嗜好，帮助学生全面认识人与事。当然，学校</a:t>
            </a:r>
            <a:r>
              <a:rPr lang="zh-CN" altLang="en-US" dirty="0" smtClean="0">
                <a:latin typeface="微软雅黑" panose="020B0503020204020204" charset="-122"/>
                <a:ea typeface="微软雅黑" panose="020B0503020204020204" charset="-122"/>
              </a:rPr>
              <a:t>教育不</a:t>
            </a:r>
            <a:r>
              <a:rPr lang="zh-CN" altLang="en-US" dirty="0">
                <a:latin typeface="微软雅黑" panose="020B0503020204020204" charset="-122"/>
                <a:ea typeface="微软雅黑" panose="020B0503020204020204" charset="-122"/>
              </a:rPr>
              <a:t>仅仅传授知识和基本技能，而且还要教孩子立身处世的道 理、方式方法。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社会教育</a:t>
            </a:r>
            <a:r>
              <a:rPr lang="zh-CN" altLang="en-US" dirty="0">
                <a:latin typeface="微软雅黑" panose="020B0503020204020204" charset="-122"/>
                <a:ea typeface="微软雅黑" panose="020B0503020204020204" charset="-122"/>
              </a:rPr>
              <a:t>对于个体的职业发展更是不可或缺。当个体</a:t>
            </a:r>
            <a:r>
              <a:rPr lang="zh-CN" altLang="en-US" dirty="0" smtClean="0">
                <a:latin typeface="微软雅黑" panose="020B0503020204020204" charset="-122"/>
                <a:ea typeface="微软雅黑" panose="020B0503020204020204" charset="-122"/>
              </a:rPr>
              <a:t>离开</a:t>
            </a:r>
            <a:r>
              <a:rPr lang="zh-CN" altLang="en-US" dirty="0">
                <a:latin typeface="微软雅黑" panose="020B0503020204020204" charset="-122"/>
                <a:ea typeface="微软雅黑" panose="020B0503020204020204" charset="-122"/>
              </a:rPr>
              <a:t>家庭与学校的庇护，步入到社会中会面临各种挫折与选择， 这时社会教育显得尤为重要。古人云“纸上得来终觉浅，绝知此事要躬行”，通过社会教育形式使民众在实践中学习， 可以让公民在社会中游刃有余，找到自己的价值所在，</a:t>
            </a:r>
            <a:r>
              <a:rPr lang="zh-CN" altLang="en-US" dirty="0" smtClean="0">
                <a:latin typeface="微软雅黑" panose="020B0503020204020204" charset="-122"/>
                <a:ea typeface="微软雅黑" panose="020B0503020204020204" charset="-122"/>
              </a:rPr>
              <a:t>认识到</a:t>
            </a:r>
            <a:r>
              <a:rPr lang="zh-CN" altLang="en-US" dirty="0">
                <a:latin typeface="微软雅黑" panose="020B0503020204020204" charset="-122"/>
                <a:ea typeface="微软雅黑" panose="020B0503020204020204" charset="-122"/>
              </a:rPr>
              <a:t>自己作为共同体的一份子起到重要作用</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不管是何种教育，其重要性不言而喻，有了教育，</a:t>
            </a:r>
            <a:r>
              <a:rPr lang="zh-CN" altLang="en-US" dirty="0" smtClean="0">
                <a:latin typeface="微软雅黑" panose="020B0503020204020204" charset="-122"/>
                <a:ea typeface="微软雅黑" panose="020B0503020204020204" charset="-122"/>
              </a:rPr>
              <a:t>我们才</a:t>
            </a:r>
            <a:r>
              <a:rPr lang="zh-CN" altLang="en-US" dirty="0">
                <a:latin typeface="微软雅黑" panose="020B0503020204020204" charset="-122"/>
                <a:ea typeface="微软雅黑" panose="020B0503020204020204" charset="-122"/>
              </a:rPr>
              <a:t>称之为“人”，才能正确定位自己在共同体中的位置，</a:t>
            </a:r>
            <a:r>
              <a:rPr lang="zh-CN" altLang="en-US" dirty="0" smtClean="0">
                <a:latin typeface="微软雅黑" panose="020B0503020204020204" charset="-122"/>
                <a:ea typeface="微软雅黑" panose="020B0503020204020204" charset="-122"/>
              </a:rPr>
              <a:t>社会</a:t>
            </a:r>
            <a:r>
              <a:rPr lang="zh-CN" altLang="en-US" dirty="0">
                <a:latin typeface="微软雅黑" panose="020B0503020204020204" charset="-122"/>
                <a:ea typeface="微软雅黑" panose="020B0503020204020204" charset="-122"/>
              </a:rPr>
              <a:t>才能迅速发展。</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4</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622052"/>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教育乃发展之本 </a:t>
            </a:r>
            <a:r>
              <a:rPr lang="en-US" altLang="zh-CN" dirty="0">
                <a:latin typeface="微软雅黑" panose="020B0503020204020204" charset="-122"/>
                <a:ea typeface="微软雅黑" panose="020B0503020204020204" charset="-122"/>
              </a:rPr>
              <a:t>【1】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dirty="0" smtClean="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人们只能通过教育使存在各种差异的公民，统一</a:t>
            </a:r>
            <a:r>
              <a:rPr lang="zh-CN" altLang="en-US" dirty="0" smtClean="0">
                <a:latin typeface="微软雅黑" panose="020B0503020204020204" charset="-122"/>
                <a:ea typeface="微软雅黑" panose="020B0503020204020204" charset="-122"/>
              </a:rPr>
              <a:t>起来组成</a:t>
            </a:r>
            <a:r>
              <a:rPr lang="zh-CN" altLang="en-US" dirty="0">
                <a:latin typeface="微软雅黑" panose="020B0503020204020204" charset="-122"/>
                <a:ea typeface="微软雅黑" panose="020B0503020204020204" charset="-122"/>
              </a:rPr>
              <a:t>一个共同体”，这体现了教育的作用，当前我国社会</a:t>
            </a:r>
            <a:r>
              <a:rPr lang="zh-CN" altLang="en-US" dirty="0" smtClean="0">
                <a:latin typeface="微软雅黑" panose="020B0503020204020204" charset="-122"/>
                <a:ea typeface="微软雅黑" panose="020B0503020204020204" charset="-122"/>
              </a:rPr>
              <a:t>的发展</a:t>
            </a:r>
            <a:r>
              <a:rPr lang="zh-CN" altLang="en-US" dirty="0">
                <a:latin typeface="微软雅黑" panose="020B0503020204020204" charset="-122"/>
                <a:ea typeface="微软雅黑" panose="020B0503020204020204" charset="-122"/>
              </a:rPr>
              <a:t>离不开教育</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教育作为培养人的活动，其形式不仅仅限于学校教育， 还有社会教育、家庭教育等多种形式。在个体成长期间，</a:t>
            </a:r>
            <a:r>
              <a:rPr lang="zh-CN" altLang="en-US" dirty="0" smtClean="0">
                <a:latin typeface="微软雅黑" panose="020B0503020204020204" charset="-122"/>
                <a:ea typeface="微软雅黑" panose="020B0503020204020204" charset="-122"/>
              </a:rPr>
              <a:t>每种</a:t>
            </a:r>
            <a:r>
              <a:rPr lang="zh-CN" altLang="en-US" dirty="0">
                <a:latin typeface="微软雅黑" panose="020B0503020204020204" charset="-122"/>
                <a:ea typeface="微软雅黑" panose="020B0503020204020204" charset="-122"/>
              </a:rPr>
              <a:t>教育形式在不同的阶段都发挥着至关重要的作用。 家庭教育对于学前阶段至关重要。俗话说，父母是</a:t>
            </a:r>
            <a:r>
              <a:rPr lang="zh-CN" altLang="en-US" dirty="0" smtClean="0">
                <a:latin typeface="微软雅黑" panose="020B0503020204020204" charset="-122"/>
                <a:ea typeface="微软雅黑" panose="020B0503020204020204" charset="-122"/>
              </a:rPr>
              <a:t>孩子的</a:t>
            </a:r>
            <a:r>
              <a:rPr lang="zh-CN" altLang="en-US" dirty="0">
                <a:latin typeface="微软雅黑" panose="020B0503020204020204" charset="-122"/>
                <a:ea typeface="微软雅黑" panose="020B0503020204020204" charset="-122"/>
              </a:rPr>
              <a:t>第一任教师。孩子从一出生下来，父母就和孩子在一起， 孩子的语言文字学习、心理思想态度、行为举止习惯的养成 都受到父母的熏陶和感染，其影响作用是非常大的。其一</a:t>
            </a:r>
            <a:r>
              <a:rPr lang="zh-CN" altLang="en-US" dirty="0" smtClean="0">
                <a:latin typeface="微软雅黑" panose="020B0503020204020204" charset="-122"/>
                <a:ea typeface="微软雅黑" panose="020B0503020204020204" charset="-122"/>
              </a:rPr>
              <a:t>家庭</a:t>
            </a:r>
            <a:r>
              <a:rPr lang="zh-CN" altLang="en-US" dirty="0">
                <a:latin typeface="微软雅黑" panose="020B0503020204020204" charset="-122"/>
                <a:ea typeface="微软雅黑" panose="020B0503020204020204" charset="-122"/>
              </a:rPr>
              <a:t>环境影响孩子的成长，因为环境因素有广泛性、经常性、 自然性、偶然性的特点，所以，孩子会受到种种影响。</a:t>
            </a:r>
            <a:r>
              <a:rPr lang="zh-CN" altLang="en-US" dirty="0" smtClean="0">
                <a:latin typeface="微软雅黑" panose="020B0503020204020204" charset="-122"/>
                <a:ea typeface="微软雅黑" panose="020B0503020204020204" charset="-122"/>
              </a:rPr>
              <a:t>其二父母</a:t>
            </a:r>
            <a:r>
              <a:rPr lang="zh-CN" altLang="en-US" dirty="0">
                <a:latin typeface="微软雅黑" panose="020B0503020204020204" charset="-122"/>
                <a:ea typeface="微软雅黑" panose="020B0503020204020204" charset="-122"/>
              </a:rPr>
              <a:t>对孩子的成长起到了榜样的作用。孩子在认识着世界的 时候，在他的眼中最常见到的，是父母，父母的言行正</a:t>
            </a:r>
            <a:r>
              <a:rPr lang="zh-CN" altLang="en-US" dirty="0" smtClean="0">
                <a:latin typeface="微软雅黑" panose="020B0503020204020204" charset="-122"/>
                <a:ea typeface="微软雅黑" panose="020B0503020204020204" charset="-122"/>
              </a:rPr>
              <a:t>表达着</a:t>
            </a:r>
            <a:r>
              <a:rPr lang="zh-CN" altLang="en-US" dirty="0">
                <a:latin typeface="微软雅黑" panose="020B0503020204020204" charset="-122"/>
                <a:ea typeface="微软雅黑" panose="020B0503020204020204" charset="-122"/>
              </a:rPr>
              <a:t>他们自己的人生态度。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学校</a:t>
            </a:r>
            <a:r>
              <a:rPr lang="zh-CN" altLang="en-US" dirty="0">
                <a:latin typeface="微软雅黑" panose="020B0503020204020204" charset="-122"/>
                <a:ea typeface="微软雅黑" panose="020B0503020204020204" charset="-122"/>
              </a:rPr>
              <a:t>教育贯穿个体的学生时代，对于学生的身心发展起 到重要作用。一旦进行校园，生活的环境发生了巨大变化， 学校不同于家庭，在巨大的师资教师设备等硬件设施下，</a:t>
            </a:r>
            <a:r>
              <a:rPr lang="zh-CN" altLang="en-US" dirty="0" smtClean="0">
                <a:latin typeface="微软雅黑" panose="020B0503020204020204" charset="-122"/>
                <a:ea typeface="微软雅黑" panose="020B0503020204020204" charset="-122"/>
              </a:rPr>
              <a:t>学校</a:t>
            </a:r>
            <a:r>
              <a:rPr lang="zh-CN" altLang="en-US" dirty="0">
                <a:latin typeface="微软雅黑" panose="020B0503020204020204" charset="-122"/>
                <a:ea typeface="微软雅黑" panose="020B0503020204020204" charset="-122"/>
              </a:rPr>
              <a:t>教育不仅能够帮助学生全面发展而且能够纠正一些不良少 年的不良嗜好，帮助学生全面认识人与事。当然，学校</a:t>
            </a:r>
            <a:r>
              <a:rPr lang="zh-CN" altLang="en-US" dirty="0" smtClean="0">
                <a:latin typeface="微软雅黑" panose="020B0503020204020204" charset="-122"/>
                <a:ea typeface="微软雅黑" panose="020B0503020204020204" charset="-122"/>
              </a:rPr>
              <a:t>教育不</a:t>
            </a:r>
            <a:r>
              <a:rPr lang="zh-CN" altLang="en-US" dirty="0">
                <a:latin typeface="微软雅黑" panose="020B0503020204020204" charset="-122"/>
                <a:ea typeface="微软雅黑" panose="020B0503020204020204" charset="-122"/>
              </a:rPr>
              <a:t>仅仅传授知识和基本技能，而且还要教孩子立身处世的道 理、方式方法。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社会教育</a:t>
            </a:r>
            <a:r>
              <a:rPr lang="zh-CN" altLang="en-US" dirty="0">
                <a:latin typeface="微软雅黑" panose="020B0503020204020204" charset="-122"/>
                <a:ea typeface="微软雅黑" panose="020B0503020204020204" charset="-122"/>
              </a:rPr>
              <a:t>对于个体的职业发展更是不可或缺。当个体</a:t>
            </a:r>
            <a:r>
              <a:rPr lang="zh-CN" altLang="en-US" dirty="0" smtClean="0">
                <a:latin typeface="微软雅黑" panose="020B0503020204020204" charset="-122"/>
                <a:ea typeface="微软雅黑" panose="020B0503020204020204" charset="-122"/>
              </a:rPr>
              <a:t>离开</a:t>
            </a:r>
            <a:r>
              <a:rPr lang="zh-CN" altLang="en-US" dirty="0">
                <a:latin typeface="微软雅黑" panose="020B0503020204020204" charset="-122"/>
                <a:ea typeface="微软雅黑" panose="020B0503020204020204" charset="-122"/>
              </a:rPr>
              <a:t>家庭与学校的庇护，步入到社会中会面临各种挫折与选择， 这时社会教育显得尤为重要。古人云“纸上得来终觉浅，绝知此事要躬行”，通过社会教育形式使民众在实践中学习， 可以让公民在社会中游刃有余，找到自己的价值所在，</a:t>
            </a:r>
            <a:r>
              <a:rPr lang="zh-CN" altLang="en-US" dirty="0" smtClean="0">
                <a:latin typeface="微软雅黑" panose="020B0503020204020204" charset="-122"/>
                <a:ea typeface="微软雅黑" panose="020B0503020204020204" charset="-122"/>
              </a:rPr>
              <a:t>认识到</a:t>
            </a:r>
            <a:r>
              <a:rPr lang="zh-CN" altLang="en-US" dirty="0">
                <a:latin typeface="微软雅黑" panose="020B0503020204020204" charset="-122"/>
                <a:ea typeface="微软雅黑" panose="020B0503020204020204" charset="-122"/>
              </a:rPr>
              <a:t>自己作为共同体的一份子起到重要作用</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不管是何种教育，其重要性不言而喻，有了教育，</a:t>
            </a:r>
            <a:r>
              <a:rPr lang="zh-CN" altLang="en-US" dirty="0" smtClean="0">
                <a:latin typeface="微软雅黑" panose="020B0503020204020204" charset="-122"/>
                <a:ea typeface="微软雅黑" panose="020B0503020204020204" charset="-122"/>
              </a:rPr>
              <a:t>我们才</a:t>
            </a:r>
            <a:r>
              <a:rPr lang="zh-CN" altLang="en-US" dirty="0">
                <a:latin typeface="微软雅黑" panose="020B0503020204020204" charset="-122"/>
                <a:ea typeface="微软雅黑" panose="020B0503020204020204" charset="-122"/>
              </a:rPr>
              <a:t>称之为“人”，才能正确定位自己在共同体中的位置，</a:t>
            </a:r>
            <a:r>
              <a:rPr lang="zh-CN" altLang="en-US" dirty="0" smtClean="0">
                <a:latin typeface="微软雅黑" panose="020B0503020204020204" charset="-122"/>
                <a:ea typeface="微软雅黑" panose="020B0503020204020204" charset="-122"/>
              </a:rPr>
              <a:t>社会</a:t>
            </a:r>
            <a:r>
              <a:rPr lang="zh-CN" altLang="en-US" dirty="0">
                <a:latin typeface="微软雅黑" panose="020B0503020204020204" charset="-122"/>
                <a:ea typeface="微软雅黑" panose="020B0503020204020204" charset="-122"/>
              </a:rPr>
              <a:t>才能迅速发展。</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4</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633507"/>
          </a:xfrm>
          <a:prstGeom prst="rect">
            <a:avLst/>
          </a:prstGeom>
        </p:spPr>
        <p:txBody>
          <a:bodyPr vert="horz" wrap="square" lIns="0" tIns="17780" rIns="0" bIns="0" rtlCol="0">
            <a:spAutoFit/>
          </a:bodyPr>
          <a:lstStyle/>
          <a:p>
            <a:pPr marL="12700" indent="457200">
              <a:spcBef>
                <a:spcPts val="105"/>
              </a:spcBef>
              <a:buSzPct val="95000"/>
              <a:tabLst>
                <a:tab pos="662940" algn="l"/>
              </a:tabLst>
            </a:pP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总评</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本文通篇讨论三种教育的重要性，没能抓住材料表达的重点所在，偏离</a:t>
            </a:r>
            <a:r>
              <a:rPr lang="zh-CN" altLang="en-US" sz="2000" dirty="0" smtClean="0">
                <a:latin typeface="微软雅黑" panose="020B0503020204020204" charset="-122"/>
                <a:ea typeface="微软雅黑" panose="020B0503020204020204" charset="-122"/>
              </a:rPr>
              <a:t>主题</a:t>
            </a:r>
            <a:r>
              <a:rPr lang="zh-CN" altLang="en-US" sz="2000" dirty="0">
                <a:latin typeface="微软雅黑" panose="020B0503020204020204" charset="-122"/>
                <a:ea typeface="微软雅黑" panose="020B0503020204020204" charset="-122"/>
              </a:rPr>
              <a:t>，可评五类卷。</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4</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834931"/>
          </a:xfrm>
          <a:prstGeom prst="rect">
            <a:avLst/>
          </a:prstGeom>
        </p:spPr>
        <p:txBody>
          <a:bodyPr vert="horz" wrap="square" lIns="0" tIns="17780" rIns="0" bIns="0" rtlCol="0">
            <a:spAutoFit/>
          </a:bodyPr>
          <a:lstStyle/>
          <a:p>
            <a:pPr algn="ctr"/>
            <a:r>
              <a:rPr lang="zh-CN" altLang="en-US" dirty="0" smtClean="0">
                <a:latin typeface="微软雅黑" panose="020B0503020204020204" charset="-122"/>
                <a:ea typeface="微软雅黑" panose="020B0503020204020204" charset="-122"/>
              </a:rPr>
              <a:t>多样性</a:t>
            </a:r>
            <a:r>
              <a:rPr lang="zh-CN" altLang="en-US" dirty="0">
                <a:latin typeface="微软雅黑" panose="020B0503020204020204" charset="-122"/>
                <a:ea typeface="微软雅黑" panose="020B0503020204020204" charset="-122"/>
              </a:rPr>
              <a:t>与</a:t>
            </a:r>
            <a:r>
              <a:rPr lang="zh-CN" altLang="en-US" dirty="0" smtClean="0">
                <a:latin typeface="微软雅黑" panose="020B0503020204020204" charset="-122"/>
                <a:ea typeface="微软雅黑" panose="020B0503020204020204" charset="-122"/>
              </a:rPr>
              <a:t>一致性密不可分</a:t>
            </a:r>
            <a:r>
              <a:rPr lang="zh-CN" altLang="en-US" dirty="0">
                <a:latin typeface="微软雅黑" panose="020B0503020204020204" charset="-122"/>
                <a:ea typeface="微软雅黑" panose="020B0503020204020204" charset="-122"/>
              </a:rPr>
              <a:t> </a:t>
            </a:r>
            <a:endParaRPr lang="zh-CN" altLang="en-US" dirty="0">
              <a:latin typeface="微软雅黑" panose="020B0503020204020204" charset="-122"/>
              <a:ea typeface="微软雅黑" panose="020B0503020204020204" charset="-122"/>
            </a:endParaRPr>
          </a:p>
          <a:p>
            <a:r>
              <a:rPr lang="zh-CN" altLang="en-US" dirty="0">
                <a:latin typeface="微软雅黑" panose="020B0503020204020204" charset="-122"/>
                <a:ea typeface="微软雅黑" panose="020B0503020204020204" charset="-122"/>
              </a:rPr>
              <a:t>　　亚里士多德的城邦论揭示了多样性与一致性的辩证关系。国家如此，企业亦是如此。对于一个企业而言，缺少了一致性，就如同一盘散沙；同理，失去了多样性，就是一潭死水。所以，企业要想保持稳定、健康的发展，就必须实现多样性与一致性的统一。</a:t>
            </a:r>
            <a:br>
              <a:rPr lang="zh-CN" altLang="en-US" dirty="0">
                <a:latin typeface="微软雅黑" panose="020B0503020204020204" charset="-122"/>
                <a:ea typeface="微软雅黑" panose="020B0503020204020204" charset="-122"/>
              </a:rPr>
            </a:br>
            <a:r>
              <a:rPr lang="zh-CN" altLang="en-US" dirty="0">
                <a:latin typeface="微软雅黑" panose="020B0503020204020204" charset="-122"/>
                <a:ea typeface="微软雅黑" panose="020B0503020204020204" charset="-122"/>
              </a:rPr>
              <a:t>　　一致性可以促进企业内部和谐，助力企业长久发展。城邦因一致性而组建，企业因一致性而团结。正所谓“千人同心，则得千人之力；万人异心，则无一人之用”。若公司没有统一的目标，纵使人人皆做到最优，也未必能达成既定目标。另外，若公司没有统一的制度，内部员工各自为政，势必会造成内部混乱，激发企业矛盾。总之，缺乏一致性，松散而无凝聚力的企业很可能被竞争对手收购甚至直接被市场淘汰，而不复存在。</a:t>
            </a:r>
            <a:br>
              <a:rPr lang="zh-CN" altLang="en-US" dirty="0">
                <a:latin typeface="微软雅黑" panose="020B0503020204020204" charset="-122"/>
                <a:ea typeface="微软雅黑" panose="020B0503020204020204" charset="-122"/>
              </a:rPr>
            </a:br>
            <a:r>
              <a:rPr lang="zh-CN" altLang="en-US" dirty="0">
                <a:latin typeface="微软雅黑" panose="020B0503020204020204" charset="-122"/>
                <a:ea typeface="微软雅黑" panose="020B0503020204020204" charset="-122"/>
              </a:rPr>
              <a:t>　　多样性有利于提升企业活力，激励员工创新。企业内部人才济济、部门划分严格，难免会存在不同的“声音”。若企业盲目追求一致性，则会打击员工的积极性，更有甚者导致人才流失，公司前途堪忧。纵观腾讯的成长历史，在相当长的时间里，这家企业的转型及迭代驱动力，并非来自既定的战略，而是产品的持续创新。而创新离不开多样性。明智的管理者应充分尊重各部门的特点，发挥各自优势，允许并鼓励多样性的思维，方可提升企业活力，带领企业朝着既定方向，快速、稳定发展。</a:t>
            </a:r>
            <a:br>
              <a:rPr lang="zh-CN" altLang="en-US" dirty="0">
                <a:latin typeface="微软雅黑" panose="020B0503020204020204" charset="-122"/>
                <a:ea typeface="微软雅黑" panose="020B0503020204020204" charset="-122"/>
              </a:rPr>
            </a:br>
            <a:r>
              <a:rPr lang="zh-CN" altLang="en-US" dirty="0">
                <a:latin typeface="微软雅黑" panose="020B0503020204020204" charset="-122"/>
                <a:ea typeface="微软雅黑" panose="020B0503020204020204" charset="-122"/>
              </a:rPr>
              <a:t>　　实现多样性与一致性的完美结合，看似简单，但落实到行动上，企业应该如何应对呢？如教育之于城邦，制度之于文化实乃企业协调两者之法，首先，企业应该完善奖惩制度，一方面，鼓励员工用于提出独到建议，多讨论多创新；另一方面，也要对员工加以约束，适度存异而非放任不管。其次，企业应加强文化建设、提高员工忠诚度，方可让员工从内心认可企业，调整自身期望力求与企业保持一致，促进多样性与一致性的协调发展。</a:t>
            </a:r>
            <a:br>
              <a:rPr lang="zh-CN" altLang="en-US" dirty="0">
                <a:latin typeface="微软雅黑" panose="020B0503020204020204" charset="-122"/>
                <a:ea typeface="微软雅黑" panose="020B0503020204020204" charset="-122"/>
              </a:rPr>
            </a:br>
            <a:r>
              <a:rPr lang="zh-CN" altLang="en-US" dirty="0">
                <a:latin typeface="微软雅黑" panose="020B0503020204020204" charset="-122"/>
                <a:ea typeface="微软雅黑" panose="020B0503020204020204" charset="-122"/>
              </a:rPr>
              <a:t>　　君子和而不同，企业求同存异。企业在经营管理中应充分认识到多样性与一致性的关系，做到求同存异，如此企业才能做到长足发展。</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参考范文</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739734" y="904825"/>
            <a:ext cx="10952479" cy="2752292"/>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rPr>
              <a:t>根据以下材料，写一篇 </a:t>
            </a:r>
            <a:r>
              <a:rPr lang="en-US" altLang="zh-CN" sz="2000" dirty="0">
                <a:latin typeface="微软雅黑" panose="020B0503020204020204" charset="-122"/>
                <a:ea typeface="微软雅黑" panose="020B0503020204020204" charset="-122"/>
              </a:rPr>
              <a:t>700 </a:t>
            </a:r>
            <a:r>
              <a:rPr lang="zh-CN" altLang="en-US" sz="2000" dirty="0">
                <a:latin typeface="微软雅黑" panose="020B0503020204020204" charset="-122"/>
                <a:ea typeface="微软雅黑" panose="020B0503020204020204" charset="-122"/>
              </a:rPr>
              <a:t>字左右的论说文，自拟题目</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中国现代著名哲学家熊十力先生在</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十力语要</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（卷一）中说：“吾国学人，总</a:t>
            </a:r>
            <a:r>
              <a:rPr lang="zh-CN" altLang="en-US" sz="2000" dirty="0" smtClean="0">
                <a:latin typeface="微软雅黑" panose="020B0503020204020204" charset="-122"/>
                <a:ea typeface="微软雅黑" panose="020B0503020204020204" charset="-122"/>
              </a:rPr>
              <a:t>好追逐</a:t>
            </a:r>
            <a:r>
              <a:rPr lang="zh-CN" altLang="en-US" sz="2000" dirty="0">
                <a:latin typeface="微软雅黑" panose="020B0503020204020204" charset="-122"/>
                <a:ea typeface="微软雅黑" panose="020B0503020204020204" charset="-122"/>
              </a:rPr>
              <a:t>风气，一时之所尚，则群起而趋其途，如海上逐臭之夫，莫名所以。曾无一刹那， 风气或变，而逐臭者复如故。此等逐臭之习，有两大病。一、各人无牢固与永久不改之 业，遇事无从深入，徒养成浮动性。二、大家共趋于世所矜尚之一途，则其余千途万途， 一切废弃，无人过问。此二大病，都是中国学人死症。”</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习作点评</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-2013</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5"/>
          <p:cNvGrpSpPr/>
          <p:nvPr>
            <p:custDataLst>
              <p:tags r:id="rId1"/>
            </p:custDataLst>
          </p:nvPr>
        </p:nvGrpSpPr>
        <p:grpSpPr bwMode="auto">
          <a:xfrm rot="5400000">
            <a:off x="6811095" y="1666415"/>
            <a:ext cx="2620089" cy="2278128"/>
            <a:chOff x="5803300" y="1948400"/>
            <a:chExt cx="2164994" cy="1905223"/>
          </a:xfrm>
        </p:grpSpPr>
        <p:sp>
          <p:nvSpPr>
            <p:cNvPr id="10" name="7"/>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b="1">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1" name="6"/>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12" name="4"/>
          <p:cNvSpPr txBox="1"/>
          <p:nvPr>
            <p:custDataLst>
              <p:tags r:id="rId2"/>
            </p:custDataLst>
          </p:nvPr>
        </p:nvSpPr>
        <p:spPr>
          <a:xfrm>
            <a:off x="6780373" y="2001248"/>
            <a:ext cx="2713761" cy="1630793"/>
          </a:xfrm>
          <a:prstGeom prst="rect">
            <a:avLst/>
          </a:prstGeom>
          <a:noFill/>
        </p:spPr>
        <p:txBody>
          <a:bodyPr wrap="square" lIns="86005" tIns="43002" rIns="86005" bIns="43002">
            <a:spAutoFit/>
          </a:bodyPr>
          <a:lstStyle/>
          <a:p>
            <a:pPr algn="ctr">
              <a:defRPr/>
            </a:pPr>
            <a:r>
              <a:rPr lang="en-US" altLang="zh-CN" sz="1003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01</a:t>
            </a:r>
            <a:endParaRPr lang="zh-CN" altLang="en-US" sz="1003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4" name="2"/>
          <p:cNvSpPr txBox="1"/>
          <p:nvPr>
            <p:custDataLst>
              <p:tags r:id="rId3"/>
            </p:custDataLst>
          </p:nvPr>
        </p:nvSpPr>
        <p:spPr>
          <a:xfrm>
            <a:off x="4615815" y="4115435"/>
            <a:ext cx="7035165" cy="1192530"/>
          </a:xfrm>
          <a:prstGeom prst="rect">
            <a:avLst/>
          </a:prstGeom>
          <a:noFill/>
        </p:spPr>
        <p:txBody>
          <a:bodyPr wrap="square" lIns="86005" tIns="43002" rIns="86005" bIns="43002">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3130" fontAlgn="base">
              <a:spcBef>
                <a:spcPct val="0"/>
              </a:spcBef>
              <a:spcAft>
                <a:spcPct val="0"/>
              </a:spcAft>
              <a:defRPr>
                <a:solidFill>
                  <a:schemeClr val="tx1"/>
                </a:solidFill>
                <a:latin typeface="Calibri" panose="020F0502020204030204" pitchFamily="34" charset="0"/>
              </a:defRPr>
            </a:lvl6pPr>
            <a:lvl7pPr marL="2971800" indent="-228600" defTabSz="913130" fontAlgn="base">
              <a:spcBef>
                <a:spcPct val="0"/>
              </a:spcBef>
              <a:spcAft>
                <a:spcPct val="0"/>
              </a:spcAft>
              <a:defRPr>
                <a:solidFill>
                  <a:schemeClr val="tx1"/>
                </a:solidFill>
                <a:latin typeface="Calibri" panose="020F0502020204030204" pitchFamily="34" charset="0"/>
              </a:defRPr>
            </a:lvl7pPr>
            <a:lvl8pPr marL="3429000" indent="-228600" defTabSz="913130" fontAlgn="base">
              <a:spcBef>
                <a:spcPct val="0"/>
              </a:spcBef>
              <a:spcAft>
                <a:spcPct val="0"/>
              </a:spcAft>
              <a:defRPr>
                <a:solidFill>
                  <a:schemeClr val="tx1"/>
                </a:solidFill>
                <a:latin typeface="Calibri" panose="020F0502020204030204" pitchFamily="34" charset="0"/>
              </a:defRPr>
            </a:lvl8pPr>
            <a:lvl9pPr marL="3886200" indent="-228600" defTabSz="913130" fontAlgn="base">
              <a:spcBef>
                <a:spcPct val="0"/>
              </a:spcBef>
              <a:spcAft>
                <a:spcPct val="0"/>
              </a:spcAft>
              <a:defRPr>
                <a:solidFill>
                  <a:schemeClr val="tx1"/>
                </a:solidFill>
                <a:latin typeface="Calibri" panose="020F0502020204030204" pitchFamily="34" charset="0"/>
              </a:defRPr>
            </a:lvl9pPr>
          </a:lstStyle>
          <a:p>
            <a:pPr algn="dist"/>
            <a:r>
              <a:rPr lang="zh-CN" altLang="en-US" sz="7200" b="1" dirty="0" smtClean="0">
                <a:solidFill>
                  <a:srgbClr val="476DAC"/>
                </a:solidFill>
                <a:latin typeface="字体视界-NEW宋体" panose="02010601030101010101" pitchFamily="2" charset="-122"/>
                <a:ea typeface="字体视界-NEW宋体" panose="02010601030101010101" pitchFamily="2" charset="-122"/>
                <a:sym typeface="Source Han Serif SC" panose="02020400000000000000" pitchFamily="18" charset="-122"/>
              </a:rPr>
              <a:t>论证有效性分析</a:t>
            </a:r>
            <a:endParaRPr lang="zh-CN" altLang="en-US" sz="7200" b="1" dirty="0" smtClean="0">
              <a:solidFill>
                <a:srgbClr val="476DAC"/>
              </a:solidFill>
              <a:latin typeface="字体视界-NEW宋体" panose="02010601030101010101" pitchFamily="2" charset="-122"/>
              <a:ea typeface="字体视界-NEW宋体" panose="02010601030101010101" pitchFamily="2"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eelOff"/>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anim calcmode="lin" valueType="num">
                                      <p:cBhvr>
                                        <p:cTn id="8" dur="250" fill="hold"/>
                                        <p:tgtEl>
                                          <p:spTgt spid="9"/>
                                        </p:tgtEl>
                                        <p:attrNameLst>
                                          <p:attrName>ppt_x</p:attrName>
                                        </p:attrNameLst>
                                      </p:cBhvr>
                                      <p:tavLst>
                                        <p:tav tm="0">
                                          <p:val>
                                            <p:strVal val="#ppt_x"/>
                                          </p:val>
                                        </p:tav>
                                        <p:tav tm="100000">
                                          <p:val>
                                            <p:strVal val="#ppt_x"/>
                                          </p:val>
                                        </p:tav>
                                      </p:tavLst>
                                    </p:anim>
                                    <p:anim calcmode="lin" valueType="num">
                                      <p:cBhvr>
                                        <p:cTn id="9" dur="2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4" presetClass="entr" presetSubtype="1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horizontal)">
                                      <p:cBhvr>
                                        <p:cTn id="13" dur="500"/>
                                        <p:tgtEl>
                                          <p:spTgt spid="12"/>
                                        </p:tgtEl>
                                      </p:cBhvr>
                                    </p:animEffect>
                                  </p:childTnLst>
                                </p:cTn>
                              </p:par>
                            </p:childTnLst>
                          </p:cTn>
                        </p:par>
                        <p:par>
                          <p:cTn id="14" fill="hold">
                            <p:stCondLst>
                              <p:cond delay="1000"/>
                            </p:stCondLst>
                            <p:childTnLst>
                              <p:par>
                                <p:cTn id="15" presetID="52" presetClass="entr" presetSubtype="0" fill="hold" grpId="0" nodeType="afterEffect">
                                  <p:stCondLst>
                                    <p:cond delay="0"/>
                                  </p:stCondLst>
                                  <p:iterate type="lt">
                                    <p:tmPct val="10000"/>
                                  </p:iterate>
                                  <p:childTnLst>
                                    <p:set>
                                      <p:cBhvr>
                                        <p:cTn id="16" dur="1" fill="hold">
                                          <p:stCondLst>
                                            <p:cond delay="0"/>
                                          </p:stCondLst>
                                        </p:cTn>
                                        <p:tgtEl>
                                          <p:spTgt spid="14">
                                            <p:txEl>
                                              <p:pRg st="0" end="0"/>
                                            </p:txEl>
                                          </p:spTgt>
                                        </p:tgtEl>
                                        <p:attrNameLst>
                                          <p:attrName>style.visibility</p:attrName>
                                        </p:attrNameLst>
                                      </p:cBhvr>
                                      <p:to>
                                        <p:strVal val="visible"/>
                                      </p:to>
                                    </p:set>
                                    <p:animScale>
                                      <p:cBhvr>
                                        <p:cTn id="17" dur="1000" decel="50000" fill="hold">
                                          <p:stCondLst>
                                            <p:cond delay="0"/>
                                          </p:stCondLst>
                                        </p:cTn>
                                        <p:tgtEl>
                                          <p:spTgt spid="14">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4">
                                            <p:txEl>
                                              <p:pRg st="0" end="0"/>
                                            </p:txEl>
                                          </p:spTgt>
                                        </p:tgtEl>
                                        <p:attrNameLst>
                                          <p:attrName>ppt_x</p:attrName>
                                          <p:attrName>ppt_y</p:attrName>
                                        </p:attrNameLst>
                                      </p:cBhvr>
                                    </p:animMotion>
                                    <p:animEffect transition="in" filter="fade">
                                      <p:cBhvr>
                                        <p:cTn id="19" dur="10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739734" y="904825"/>
            <a:ext cx="10952479" cy="2800767"/>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zh-CN" altLang="en-US" sz="2000" dirty="0">
                <a:latin typeface="微软雅黑" panose="020B0503020204020204" charset="-122"/>
                <a:ea typeface="微软雅黑" panose="020B0503020204020204" charset="-122"/>
              </a:rPr>
              <a:t>根据以下材料，写一篇 </a:t>
            </a:r>
            <a:r>
              <a:rPr lang="en-US" altLang="zh-CN" sz="2000" dirty="0">
                <a:latin typeface="微软雅黑" panose="020B0503020204020204" charset="-122"/>
                <a:ea typeface="微软雅黑" panose="020B0503020204020204" charset="-122"/>
              </a:rPr>
              <a:t>700 </a:t>
            </a:r>
            <a:r>
              <a:rPr lang="zh-CN" altLang="en-US" sz="2000" dirty="0">
                <a:latin typeface="微软雅黑" panose="020B0503020204020204" charset="-122"/>
                <a:ea typeface="微软雅黑" panose="020B0503020204020204" charset="-122"/>
              </a:rPr>
              <a:t>字左右的论说文，自拟题目</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中国现代著名哲学家熊十力先生在</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十力语要</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（卷一）中说：“吾国学人，总好</a:t>
            </a:r>
            <a:r>
              <a:rPr lang="zh-CN" altLang="en-US" sz="2000" dirty="0" smtClean="0">
                <a:solidFill>
                  <a:srgbClr val="FF0000"/>
                </a:solidFill>
                <a:latin typeface="微软雅黑" panose="020B0503020204020204" charset="-122"/>
                <a:ea typeface="微软雅黑" panose="020B0503020204020204" charset="-122"/>
              </a:rPr>
              <a:t>追逐</a:t>
            </a:r>
            <a:r>
              <a:rPr lang="zh-CN" altLang="en-US" sz="2000" dirty="0">
                <a:solidFill>
                  <a:srgbClr val="FF0000"/>
                </a:solidFill>
                <a:latin typeface="微软雅黑" panose="020B0503020204020204" charset="-122"/>
                <a:ea typeface="微软雅黑" panose="020B0503020204020204" charset="-122"/>
              </a:rPr>
              <a:t>风气</a:t>
            </a:r>
            <a:r>
              <a:rPr lang="zh-CN" altLang="en-US" sz="2000" dirty="0">
                <a:latin typeface="微软雅黑" panose="020B0503020204020204" charset="-122"/>
                <a:ea typeface="微软雅黑" panose="020B0503020204020204" charset="-122"/>
              </a:rPr>
              <a:t>，一时之所尚，则群起而</a:t>
            </a:r>
            <a:r>
              <a:rPr lang="zh-CN" altLang="en-US" sz="2000" dirty="0">
                <a:solidFill>
                  <a:srgbClr val="FF0000"/>
                </a:solidFill>
                <a:latin typeface="微软雅黑" panose="020B0503020204020204" charset="-122"/>
                <a:ea typeface="微软雅黑" panose="020B0503020204020204" charset="-122"/>
              </a:rPr>
              <a:t>趋其途</a:t>
            </a:r>
            <a:r>
              <a:rPr lang="zh-CN" altLang="en-US" sz="2000" dirty="0">
                <a:latin typeface="微软雅黑" panose="020B0503020204020204" charset="-122"/>
                <a:ea typeface="微软雅黑" panose="020B0503020204020204" charset="-122"/>
              </a:rPr>
              <a:t>，如海上</a:t>
            </a:r>
            <a:r>
              <a:rPr lang="zh-CN" altLang="en-US" sz="2000" dirty="0">
                <a:solidFill>
                  <a:srgbClr val="FF0000"/>
                </a:solidFill>
                <a:latin typeface="微软雅黑" panose="020B0503020204020204" charset="-122"/>
                <a:ea typeface="微软雅黑" panose="020B0503020204020204" charset="-122"/>
              </a:rPr>
              <a:t>逐臭</a:t>
            </a:r>
            <a:r>
              <a:rPr lang="zh-CN" altLang="en-US" sz="2000" dirty="0">
                <a:latin typeface="微软雅黑" panose="020B0503020204020204" charset="-122"/>
                <a:ea typeface="微软雅黑" panose="020B0503020204020204" charset="-122"/>
              </a:rPr>
              <a:t>之夫，莫名所以。曾无一刹那， 风气或变，而</a:t>
            </a:r>
            <a:r>
              <a:rPr lang="zh-CN" altLang="en-US" sz="2000" dirty="0">
                <a:solidFill>
                  <a:srgbClr val="FF0000"/>
                </a:solidFill>
                <a:latin typeface="微软雅黑" panose="020B0503020204020204" charset="-122"/>
                <a:ea typeface="微软雅黑" panose="020B0503020204020204" charset="-122"/>
              </a:rPr>
              <a:t>逐臭</a:t>
            </a:r>
            <a:r>
              <a:rPr lang="zh-CN" altLang="en-US" sz="2000" dirty="0">
                <a:latin typeface="微软雅黑" panose="020B0503020204020204" charset="-122"/>
                <a:ea typeface="微软雅黑" panose="020B0503020204020204" charset="-122"/>
              </a:rPr>
              <a:t>者复如故。此等</a:t>
            </a:r>
            <a:r>
              <a:rPr lang="zh-CN" altLang="en-US" sz="2000" dirty="0">
                <a:solidFill>
                  <a:srgbClr val="FF0000"/>
                </a:solidFill>
                <a:latin typeface="微软雅黑" panose="020B0503020204020204" charset="-122"/>
                <a:ea typeface="微软雅黑" panose="020B0503020204020204" charset="-122"/>
              </a:rPr>
              <a:t>逐臭</a:t>
            </a:r>
            <a:r>
              <a:rPr lang="zh-CN" altLang="en-US" sz="2000" dirty="0">
                <a:latin typeface="微软雅黑" panose="020B0503020204020204" charset="-122"/>
                <a:ea typeface="微软雅黑" panose="020B0503020204020204" charset="-122"/>
              </a:rPr>
              <a:t>之习，有两大病。一、各人无牢固与永久不改之 业，遇事无从深入，徒养成浮动性。二、大家共趋于世所矜尚之一途，则其余千途万途， 一切废弃，无人过问。此二大病，都是中国学人死症。”</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习作点评</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-2013</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904825"/>
            <a:ext cx="10952479" cy="5357877"/>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执着，治学之</a:t>
            </a:r>
            <a:r>
              <a:rPr lang="zh-CN" altLang="en-US" dirty="0" smtClean="0">
                <a:latin typeface="微软雅黑" panose="020B0503020204020204" charset="-122"/>
                <a:ea typeface="微软雅黑" panose="020B0503020204020204" charset="-122"/>
              </a:rPr>
              <a:t>本</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熊十力</a:t>
            </a:r>
            <a:r>
              <a:rPr lang="zh-CN" altLang="en-US" dirty="0">
                <a:latin typeface="微软雅黑" panose="020B0503020204020204" charset="-122"/>
                <a:ea typeface="微软雅黑" panose="020B0503020204020204" charset="-122"/>
              </a:rPr>
              <a:t>先生一针见血地指出了一些学者的弊病，“遇事 无从深入”及“共趋于一途”。要摒弃这些弊病，须以执着 为治学之本。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何</a:t>
            </a:r>
            <a:r>
              <a:rPr lang="zh-CN" altLang="en-US" dirty="0">
                <a:latin typeface="微软雅黑" panose="020B0503020204020204" charset="-122"/>
                <a:ea typeface="微软雅黑" panose="020B0503020204020204" charset="-122"/>
              </a:rPr>
              <a:t>为执着？执着就是要“咬定青山不放松”，知难而上， 勇于尝试。治学的道路不会一直平坦，真正的学人要对“浮 动性”和“不深入”说“不”，迎难而上</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执着治学，方能有所突破。学海无边而精力有限，</a:t>
            </a:r>
            <a:r>
              <a:rPr lang="zh-CN" altLang="en-US" dirty="0" smtClean="0">
                <a:latin typeface="微软雅黑" panose="020B0503020204020204" charset="-122"/>
                <a:ea typeface="微软雅黑" panose="020B0503020204020204" charset="-122"/>
              </a:rPr>
              <a:t>只有数</a:t>
            </a:r>
            <a:r>
              <a:rPr lang="zh-CN" altLang="en-US" dirty="0">
                <a:latin typeface="微软雅黑" panose="020B0503020204020204" charset="-122"/>
                <a:ea typeface="微软雅黑" panose="020B0503020204020204" charset="-122"/>
              </a:rPr>
              <a:t>十年如一日地学术有专攻，才可能成为相应方面的专家， 做出一定的业绩。居里夫人一辈子只专注于放射性物质钋</a:t>
            </a:r>
            <a:r>
              <a:rPr lang="zh-CN" altLang="en-US" dirty="0" smtClean="0">
                <a:latin typeface="微软雅黑" panose="020B0503020204020204" charset="-122"/>
                <a:ea typeface="微软雅黑" panose="020B0503020204020204" charset="-122"/>
              </a:rPr>
              <a:t>和镭</a:t>
            </a:r>
            <a:r>
              <a:rPr lang="zh-CN" altLang="en-US" dirty="0">
                <a:latin typeface="微软雅黑" panose="020B0503020204020204" charset="-122"/>
                <a:ea typeface="微软雅黑" panose="020B0503020204020204" charset="-122"/>
              </a:rPr>
              <a:t>的研究，陈景润则倾其毕生的心血来解答哥德巴赫猜想。 不同时间、不同背景、不同国籍，成功人士的道路却惊人相 似，那就是执着。维勒只差最后一步，将“钒”元素的</a:t>
            </a:r>
            <a:r>
              <a:rPr lang="zh-CN" altLang="en-US" dirty="0" smtClean="0">
                <a:latin typeface="微软雅黑" panose="020B0503020204020204" charset="-122"/>
                <a:ea typeface="微软雅黑" panose="020B0503020204020204" charset="-122"/>
              </a:rPr>
              <a:t>发现让给</a:t>
            </a:r>
            <a:r>
              <a:rPr lang="zh-CN" altLang="en-US" dirty="0">
                <a:latin typeface="微软雅黑" panose="020B0503020204020204" charset="-122"/>
                <a:ea typeface="微软雅黑" panose="020B0503020204020204" charset="-122"/>
              </a:rPr>
              <a:t>了萨弗斯特朗。是什么让维勒与“钒”私自交臂呢？</a:t>
            </a:r>
            <a:r>
              <a:rPr lang="zh-CN" altLang="en-US" dirty="0" smtClean="0">
                <a:latin typeface="微软雅黑" panose="020B0503020204020204" charset="-122"/>
                <a:ea typeface="微软雅黑" panose="020B0503020204020204" charset="-122"/>
              </a:rPr>
              <a:t>执着</a:t>
            </a:r>
            <a:r>
              <a:rPr lang="zh-CN" altLang="en-US" dirty="0">
                <a:latin typeface="微软雅黑" panose="020B0503020204020204" charset="-122"/>
                <a:ea typeface="微软雅黑" panose="020B0503020204020204" charset="-122"/>
              </a:rPr>
              <a:t>治学的精神。如果能去除了“遇事无从深入”的浮躁心理， 那么我们的一只脚就已经踏进了成功的大门。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当然</a:t>
            </a:r>
            <a:r>
              <a:rPr lang="zh-CN" altLang="en-US" dirty="0">
                <a:latin typeface="微软雅黑" panose="020B0503020204020204" charset="-122"/>
                <a:ea typeface="微软雅黑" panose="020B0503020204020204" charset="-122"/>
              </a:rPr>
              <a:t>，执着并不意味着固执，并不排斥调整方向。</a:t>
            </a:r>
            <a:r>
              <a:rPr lang="zh-CN" altLang="en-US" dirty="0" smtClean="0">
                <a:latin typeface="微软雅黑" panose="020B0503020204020204" charset="-122"/>
                <a:ea typeface="微软雅黑" panose="020B0503020204020204" charset="-122"/>
              </a:rPr>
              <a:t>调整方向</a:t>
            </a:r>
            <a:r>
              <a:rPr lang="zh-CN" altLang="en-US" dirty="0">
                <a:latin typeface="微软雅黑" panose="020B0503020204020204" charset="-122"/>
                <a:ea typeface="微软雅黑" panose="020B0503020204020204" charset="-122"/>
              </a:rPr>
              <a:t>和“不够深入、盲目从众”之间的区别就在于，后者是 “遇事无从深入”，而前者则是“深入”之后的修正；</a:t>
            </a:r>
            <a:r>
              <a:rPr lang="zh-CN" altLang="en-US" dirty="0" smtClean="0">
                <a:latin typeface="微软雅黑" panose="020B0503020204020204" charset="-122"/>
                <a:ea typeface="微软雅黑" panose="020B0503020204020204" charset="-122"/>
              </a:rPr>
              <a:t>后者没有</a:t>
            </a:r>
            <a:r>
              <a:rPr lang="zh-CN" altLang="en-US" dirty="0">
                <a:latin typeface="微软雅黑" panose="020B0503020204020204" charset="-122"/>
                <a:ea typeface="微软雅黑" panose="020B0503020204020204" charset="-122"/>
              </a:rPr>
              <a:t>一致性目标，前者则是坚持理想不动摇。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执着</a:t>
            </a:r>
            <a:r>
              <a:rPr lang="zh-CN" altLang="en-US" dirty="0">
                <a:latin typeface="微软雅黑" panose="020B0503020204020204" charset="-122"/>
                <a:ea typeface="微软雅黑" panose="020B0503020204020204" charset="-122"/>
              </a:rPr>
              <a:t>治学需要建立在目标明确、选择正确的基础上。</a:t>
            </a:r>
            <a:r>
              <a:rPr lang="zh-CN" altLang="en-US" dirty="0" smtClean="0">
                <a:latin typeface="微软雅黑" panose="020B0503020204020204" charset="-122"/>
                <a:ea typeface="微软雅黑" panose="020B0503020204020204" charset="-122"/>
              </a:rPr>
              <a:t>牛顿</a:t>
            </a:r>
            <a:r>
              <a:rPr lang="zh-CN" altLang="en-US" dirty="0">
                <a:latin typeface="微软雅黑" panose="020B0503020204020204" charset="-122"/>
                <a:ea typeface="微软雅黑" panose="020B0503020204020204" charset="-122"/>
              </a:rPr>
              <a:t>早年专注于符合规律的科学研究，硕果累累，声名远播； 而他晚年转而信奉神学，试图证明上帝的存在，最后无果而 终。这犹如古人苦练屠龙绝技，却发现世上本无龙可屠</a:t>
            </a:r>
            <a:r>
              <a:rPr lang="zh-CN" altLang="en-US" dirty="0" smtClean="0">
                <a:latin typeface="微软雅黑" panose="020B0503020204020204" charset="-122"/>
                <a:ea typeface="微软雅黑" panose="020B0503020204020204" charset="-122"/>
              </a:rPr>
              <a:t>一样的</a:t>
            </a:r>
            <a:r>
              <a:rPr lang="zh-CN" altLang="en-US" dirty="0">
                <a:latin typeface="微软雅黑" panose="020B0503020204020204" charset="-122"/>
                <a:ea typeface="微软雅黑" panose="020B0503020204020204" charset="-122"/>
              </a:rPr>
              <a:t>悲哀。一件事，在确保方向、方法正确的情况下，再去</a:t>
            </a:r>
            <a:r>
              <a:rPr lang="zh-CN" altLang="en-US" dirty="0" smtClean="0">
                <a:latin typeface="微软雅黑" panose="020B0503020204020204" charset="-122"/>
                <a:ea typeface="微软雅黑" panose="020B0503020204020204" charset="-122"/>
              </a:rPr>
              <a:t>专注</a:t>
            </a:r>
            <a:r>
              <a:rPr lang="zh-CN" altLang="en-US" dirty="0">
                <a:latin typeface="微软雅黑" panose="020B0503020204020204" charset="-122"/>
                <a:ea typeface="微软雅黑" panose="020B0503020204020204" charset="-122"/>
              </a:rPr>
              <a:t>精深的研究，才是正道</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夫夷以近，则游者众；险以远，则至者少。而世之奇 伟瑰怪非常之观，常在于险远。”但愿我们的学者戒除跟风 的陋习，在冷僻险远的自主创新的学术道路上，发扬执着</a:t>
            </a:r>
            <a:r>
              <a:rPr lang="zh-CN" altLang="en-US" dirty="0" smtClean="0">
                <a:latin typeface="微软雅黑" panose="020B0503020204020204" charset="-122"/>
                <a:ea typeface="微软雅黑" panose="020B0503020204020204" charset="-122"/>
              </a:rPr>
              <a:t>精神</a:t>
            </a:r>
            <a:r>
              <a:rPr lang="zh-CN" altLang="en-US" dirty="0">
                <a:latin typeface="微软雅黑" panose="020B0503020204020204" charset="-122"/>
                <a:ea typeface="微软雅黑" panose="020B0503020204020204" charset="-122"/>
              </a:rPr>
              <a:t>，并最终领略到学术和人生的“奇伟瑰怪非常之观”！</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904825"/>
            <a:ext cx="10952479" cy="5357877"/>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执着，治学之</a:t>
            </a:r>
            <a:r>
              <a:rPr lang="zh-CN" altLang="en-US" dirty="0" smtClean="0">
                <a:latin typeface="微软雅黑" panose="020B0503020204020204" charset="-122"/>
                <a:ea typeface="微软雅黑" panose="020B0503020204020204" charset="-122"/>
              </a:rPr>
              <a:t>本</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熊十力</a:t>
            </a:r>
            <a:r>
              <a:rPr lang="zh-CN" altLang="en-US" dirty="0">
                <a:latin typeface="微软雅黑" panose="020B0503020204020204" charset="-122"/>
                <a:ea typeface="微软雅黑" panose="020B0503020204020204" charset="-122"/>
              </a:rPr>
              <a:t>先生一针见血地指出了一些学者的弊病，“遇事 无从深入”及“共趋于一途”。要摒弃这些弊病，须以执着 为治学之本。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何</a:t>
            </a:r>
            <a:r>
              <a:rPr lang="zh-CN" altLang="en-US" dirty="0">
                <a:latin typeface="微软雅黑" panose="020B0503020204020204" charset="-122"/>
                <a:ea typeface="微软雅黑" panose="020B0503020204020204" charset="-122"/>
              </a:rPr>
              <a:t>为执着？执着就是要“咬定青山不放松”，知难而上， 勇于尝试。治学的道路不会一直平坦，真正的学人要对“浮 动性”和“不深入”说“不”，迎难而上</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执着治学，方能有所突破。学海无边而精力有限，</a:t>
            </a:r>
            <a:r>
              <a:rPr lang="zh-CN" altLang="en-US" dirty="0" smtClean="0">
                <a:latin typeface="微软雅黑" panose="020B0503020204020204" charset="-122"/>
                <a:ea typeface="微软雅黑" panose="020B0503020204020204" charset="-122"/>
              </a:rPr>
              <a:t>只有数</a:t>
            </a:r>
            <a:r>
              <a:rPr lang="zh-CN" altLang="en-US" dirty="0">
                <a:latin typeface="微软雅黑" panose="020B0503020204020204" charset="-122"/>
                <a:ea typeface="微软雅黑" panose="020B0503020204020204" charset="-122"/>
              </a:rPr>
              <a:t>十年如一日地学术有专攻，才可能成为相应方面的专家， 做出一定的业绩。居里夫人一辈子只专注于放射性物质钋和 镭的研究，陈景润则倾其毕生的心血来解答哥德巴赫猜想。 不同时间、不同背景、不同国籍，成功人士的道路却惊人相 似，那就是执着。维勒只差最后一步，将“钒”元素的</a:t>
            </a:r>
            <a:r>
              <a:rPr lang="zh-CN" altLang="en-US" dirty="0" smtClean="0">
                <a:latin typeface="微软雅黑" panose="020B0503020204020204" charset="-122"/>
                <a:ea typeface="微软雅黑" panose="020B0503020204020204" charset="-122"/>
              </a:rPr>
              <a:t>发现让给</a:t>
            </a:r>
            <a:r>
              <a:rPr lang="zh-CN" altLang="en-US" dirty="0">
                <a:latin typeface="微软雅黑" panose="020B0503020204020204" charset="-122"/>
                <a:ea typeface="微软雅黑" panose="020B0503020204020204" charset="-122"/>
              </a:rPr>
              <a:t>了萨弗斯特朗。是什么让维勒与“钒”私自交臂呢？</a:t>
            </a:r>
            <a:r>
              <a:rPr lang="zh-CN" altLang="en-US" dirty="0" smtClean="0">
                <a:latin typeface="微软雅黑" panose="020B0503020204020204" charset="-122"/>
                <a:ea typeface="微软雅黑" panose="020B0503020204020204" charset="-122"/>
              </a:rPr>
              <a:t>执着</a:t>
            </a:r>
            <a:r>
              <a:rPr lang="zh-CN" altLang="en-US" dirty="0">
                <a:latin typeface="微软雅黑" panose="020B0503020204020204" charset="-122"/>
                <a:ea typeface="微软雅黑" panose="020B0503020204020204" charset="-122"/>
              </a:rPr>
              <a:t>治学的精神。如果能去除了“遇事无从深入”的浮躁心理， 那么我们的一只脚就已经踏进了成功的大门。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当然</a:t>
            </a:r>
            <a:r>
              <a:rPr lang="zh-CN" altLang="en-US" dirty="0">
                <a:latin typeface="微软雅黑" panose="020B0503020204020204" charset="-122"/>
                <a:ea typeface="微软雅黑" panose="020B0503020204020204" charset="-122"/>
              </a:rPr>
              <a:t>，执着并不意味着固执，并不排斥调整方向。</a:t>
            </a:r>
            <a:r>
              <a:rPr lang="zh-CN" altLang="en-US" dirty="0" smtClean="0">
                <a:latin typeface="微软雅黑" panose="020B0503020204020204" charset="-122"/>
                <a:ea typeface="微软雅黑" panose="020B0503020204020204" charset="-122"/>
              </a:rPr>
              <a:t>调整方向</a:t>
            </a:r>
            <a:r>
              <a:rPr lang="zh-CN" altLang="en-US" dirty="0">
                <a:latin typeface="微软雅黑" panose="020B0503020204020204" charset="-122"/>
                <a:ea typeface="微软雅黑" panose="020B0503020204020204" charset="-122"/>
              </a:rPr>
              <a:t>和“不够深入、盲目从众”之间的区别就在于，后者是 “遇事无从深入”，而前者则是“深入”之后的修正；</a:t>
            </a:r>
            <a:r>
              <a:rPr lang="zh-CN" altLang="en-US" dirty="0" smtClean="0">
                <a:latin typeface="微软雅黑" panose="020B0503020204020204" charset="-122"/>
                <a:ea typeface="微软雅黑" panose="020B0503020204020204" charset="-122"/>
              </a:rPr>
              <a:t>后者没有</a:t>
            </a:r>
            <a:r>
              <a:rPr lang="zh-CN" altLang="en-US" dirty="0">
                <a:latin typeface="微软雅黑" panose="020B0503020204020204" charset="-122"/>
                <a:ea typeface="微软雅黑" panose="020B0503020204020204" charset="-122"/>
              </a:rPr>
              <a:t>一致性目标，前者则是坚持理想不动摇。 </a:t>
            </a:r>
            <a:r>
              <a:rPr lang="en-US" altLang="zh-CN" dirty="0">
                <a:latin typeface="微软雅黑" panose="020B0503020204020204" charset="-122"/>
                <a:ea typeface="微软雅黑" panose="020B0503020204020204" charset="-122"/>
              </a:rPr>
              <a:t>【1】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执着</a:t>
            </a:r>
            <a:r>
              <a:rPr lang="zh-CN" altLang="en-US" dirty="0">
                <a:latin typeface="微软雅黑" panose="020B0503020204020204" charset="-122"/>
                <a:ea typeface="微软雅黑" panose="020B0503020204020204" charset="-122"/>
              </a:rPr>
              <a:t>治学需要建立在目标明确、选择正确的基础上。</a:t>
            </a:r>
            <a:r>
              <a:rPr lang="zh-CN" altLang="en-US" dirty="0" smtClean="0">
                <a:latin typeface="微软雅黑" panose="020B0503020204020204" charset="-122"/>
                <a:ea typeface="微软雅黑" panose="020B0503020204020204" charset="-122"/>
              </a:rPr>
              <a:t>牛顿</a:t>
            </a:r>
            <a:r>
              <a:rPr lang="zh-CN" altLang="en-US" dirty="0">
                <a:latin typeface="微软雅黑" panose="020B0503020204020204" charset="-122"/>
                <a:ea typeface="微软雅黑" panose="020B0503020204020204" charset="-122"/>
              </a:rPr>
              <a:t>早年专注于符合规律的科学研究，硕果累累，声名远播； 而他晚年转而信奉神学，试图证明上帝的存在，最后无果而 终。这犹如古人苦练屠龙绝技，却发现世上本无龙可屠</a:t>
            </a:r>
            <a:r>
              <a:rPr lang="zh-CN" altLang="en-US" dirty="0" smtClean="0">
                <a:latin typeface="微软雅黑" panose="020B0503020204020204" charset="-122"/>
                <a:ea typeface="微软雅黑" panose="020B0503020204020204" charset="-122"/>
              </a:rPr>
              <a:t>一样的</a:t>
            </a:r>
            <a:r>
              <a:rPr lang="zh-CN" altLang="en-US" dirty="0">
                <a:latin typeface="微软雅黑" panose="020B0503020204020204" charset="-122"/>
                <a:ea typeface="微软雅黑" panose="020B0503020204020204" charset="-122"/>
              </a:rPr>
              <a:t>悲哀。一件事，在确保方向、方法正确的情况下，再去</a:t>
            </a:r>
            <a:r>
              <a:rPr lang="zh-CN" altLang="en-US" dirty="0" smtClean="0">
                <a:latin typeface="微软雅黑" panose="020B0503020204020204" charset="-122"/>
                <a:ea typeface="微软雅黑" panose="020B0503020204020204" charset="-122"/>
              </a:rPr>
              <a:t>专注</a:t>
            </a:r>
            <a:r>
              <a:rPr lang="zh-CN" altLang="en-US" dirty="0">
                <a:latin typeface="微软雅黑" panose="020B0503020204020204" charset="-122"/>
                <a:ea typeface="微软雅黑" panose="020B0503020204020204" charset="-122"/>
              </a:rPr>
              <a:t>精深的研究，才是正道</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夫夷以近，则游者众；险以远，则至者少。而世之奇 伟瑰怪非常之观，常在于险远。”但愿我们的学者戒除跟风 的陋习，在冷僻险远的自主创新的学术道路上，发扬执着</a:t>
            </a:r>
            <a:r>
              <a:rPr lang="zh-CN" altLang="en-US" dirty="0" smtClean="0">
                <a:latin typeface="微软雅黑" panose="020B0503020204020204" charset="-122"/>
                <a:ea typeface="微软雅黑" panose="020B0503020204020204" charset="-122"/>
              </a:rPr>
              <a:t>精神</a:t>
            </a:r>
            <a:r>
              <a:rPr lang="zh-CN" altLang="en-US" dirty="0">
                <a:latin typeface="微软雅黑" panose="020B0503020204020204" charset="-122"/>
                <a:ea typeface="微软雅黑" panose="020B0503020204020204" charset="-122"/>
              </a:rPr>
              <a:t>，并最终领略到学术和人生的“奇伟瑰怪非常之观”！</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910216" y="954300"/>
            <a:ext cx="10952479" cy="1903085"/>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总评</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本文立意较深刻，观点明确，论证结构清晰，论证较有力，接近一类卷</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endParaRPr lang="en-US" sz="2000" dirty="0">
              <a:solidFill>
                <a:schemeClr val="tx1"/>
              </a:solidFill>
              <a:latin typeface="微软雅黑" panose="020B0503020204020204" charset="-122"/>
              <a:ea typeface="微软雅黑" panose="020B0503020204020204" charset="-122"/>
              <a:cs typeface="微软雅黑" panose="020B0503020204020204" charset="-122"/>
            </a:endParaRPr>
          </a:p>
          <a:p>
            <a:pPr marL="12700" indent="457200">
              <a:lnSpc>
                <a:spcPct val="150000"/>
              </a:lnSpc>
              <a:spcBef>
                <a:spcPts val="105"/>
              </a:spcBef>
              <a:buSzPct val="95000"/>
              <a:tabLst>
                <a:tab pos="662940" algn="l"/>
              </a:tabLst>
            </a:pPr>
            <a:r>
              <a:rPr lang="en-US" altLang="zh-CN" sz="2000" dirty="0">
                <a:latin typeface="微软雅黑" panose="020B0503020204020204" charset="-122"/>
                <a:ea typeface="微软雅黑" panose="020B0503020204020204" charset="-122"/>
              </a:rPr>
              <a:t>【1</a:t>
            </a:r>
            <a:r>
              <a:rPr lang="en-US" altLang="zh-CN" sz="2000" dirty="0" smtClean="0">
                <a:latin typeface="微软雅黑" panose="020B0503020204020204" charset="-122"/>
                <a:ea typeface="微软雅黑" panose="020B0503020204020204" charset="-122"/>
              </a:rPr>
              <a:t>】</a:t>
            </a:r>
            <a:r>
              <a:rPr lang="zh-CN" altLang="en-US" sz="2000" dirty="0" smtClean="0">
                <a:latin typeface="微软雅黑" panose="020B0503020204020204" charset="-122"/>
                <a:ea typeface="微软雅黑" panose="020B0503020204020204" charset="-122"/>
              </a:rPr>
              <a:t>略显突兀，可与下一段结合</a:t>
            </a: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lnSpc>
                <a:spcPct val="150000"/>
              </a:lnSpc>
              <a:spcBef>
                <a:spcPts val="105"/>
              </a:spcBef>
              <a:buSzPct val="95000"/>
              <a:tabLst>
                <a:tab pos="662940" algn="l"/>
              </a:tabLst>
            </a:pP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387285" y="832152"/>
            <a:ext cx="11608403" cy="5647700"/>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精耕细作是成功的</a:t>
            </a:r>
            <a:r>
              <a:rPr lang="zh-CN" altLang="en-US" dirty="0" smtClean="0">
                <a:latin typeface="微软雅黑" panose="020B0503020204020204" charset="-122"/>
                <a:ea typeface="微软雅黑" panose="020B0503020204020204" charset="-122"/>
              </a:rPr>
              <a:t>金钥匙</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对于</a:t>
            </a:r>
            <a:r>
              <a:rPr lang="zh-CN" altLang="en-US" dirty="0">
                <a:latin typeface="微软雅黑" panose="020B0503020204020204" charset="-122"/>
                <a:ea typeface="微软雅黑" panose="020B0503020204020204" charset="-122"/>
              </a:rPr>
              <a:t>材料中熊十力先生所指出的“中国学人死症”的</a:t>
            </a:r>
            <a:r>
              <a:rPr lang="zh-CN" altLang="en-US" dirty="0" smtClean="0">
                <a:latin typeface="微软雅黑" panose="020B0503020204020204" charset="-122"/>
                <a:ea typeface="微软雅黑" panose="020B0503020204020204" charset="-122"/>
              </a:rPr>
              <a:t>精辟</a:t>
            </a:r>
            <a:r>
              <a:rPr lang="zh-CN" altLang="en-US" dirty="0">
                <a:latin typeface="微软雅黑" panose="020B0503020204020204" charset="-122"/>
                <a:ea typeface="微软雅黑" panose="020B0503020204020204" charset="-122"/>
              </a:rPr>
              <a:t>见解，粗看不解其意，细看发人深省：精耕细作是成功</a:t>
            </a:r>
            <a:r>
              <a:rPr lang="zh-CN" altLang="en-US" dirty="0" smtClean="0">
                <a:latin typeface="微软雅黑" panose="020B0503020204020204" charset="-122"/>
                <a:ea typeface="微软雅黑" panose="020B0503020204020204" charset="-122"/>
              </a:rPr>
              <a:t>的金钥匙</a:t>
            </a:r>
            <a:r>
              <a:rPr lang="zh-CN" altLang="en-US" dirty="0">
                <a:latin typeface="微软雅黑" panose="020B0503020204020204" charset="-122"/>
                <a:ea typeface="微软雅黑" panose="020B0503020204020204" charset="-122"/>
              </a:rPr>
              <a:t>。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荀子</a:t>
            </a:r>
            <a:r>
              <a:rPr lang="zh-CN" altLang="en-US" dirty="0">
                <a:latin typeface="微软雅黑" panose="020B0503020204020204" charset="-122"/>
                <a:ea typeface="微软雅黑" panose="020B0503020204020204" charset="-122"/>
              </a:rPr>
              <a:t>在</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劝学篇</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中说，“不积跬步，无以至千里；</a:t>
            </a:r>
            <a:r>
              <a:rPr lang="zh-CN" altLang="en-US" dirty="0" smtClean="0">
                <a:latin typeface="微软雅黑" panose="020B0503020204020204" charset="-122"/>
                <a:ea typeface="微软雅黑" panose="020B0503020204020204" charset="-122"/>
              </a:rPr>
              <a:t>不积</a:t>
            </a:r>
            <a:r>
              <a:rPr lang="zh-CN" altLang="en-US" dirty="0">
                <a:latin typeface="微软雅黑" panose="020B0503020204020204" charset="-122"/>
                <a:ea typeface="微软雅黑" panose="020B0503020204020204" charset="-122"/>
              </a:rPr>
              <a:t>小流，无以成江海”。所谓精耕细作，就是在选择好发展 方向和发展领域后，坚定信念，用辛勤和耐心去耕耘挖掘， 最终收获成功硕果的过程。精耕细作是一种精神，一种态度、 是一种坚持、更是一种难能可贵的</a:t>
            </a:r>
            <a:r>
              <a:rPr lang="zh-CN" altLang="en-US" dirty="0" smtClean="0">
                <a:latin typeface="微软雅黑" panose="020B0503020204020204" charset="-122"/>
                <a:ea typeface="微软雅黑" panose="020B0503020204020204" charset="-122"/>
              </a:rPr>
              <a:t>品格。</a:t>
            </a:r>
            <a:r>
              <a:rPr lang="zh-CN" altLang="en-US" dirty="0">
                <a:latin typeface="微软雅黑" panose="020B0503020204020204" charset="-122"/>
                <a:ea typeface="微软雅黑" panose="020B0503020204020204" charset="-122"/>
              </a:rPr>
              <a:t>只有这样的付出， 才能到达成功的彼岸，收获胜利的果实。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精耕细作</a:t>
            </a:r>
            <a:r>
              <a:rPr lang="zh-CN" altLang="en-US" dirty="0">
                <a:latin typeface="微软雅黑" panose="020B0503020204020204" charset="-122"/>
                <a:ea typeface="微软雅黑" panose="020B0503020204020204" charset="-122"/>
              </a:rPr>
              <a:t>是通往成功之门的唯一道路。如果没有陈景润 的精耕细作，能完成伟大的哥德巴赫猜想吗？如果没有张艺 谋的精耕细作，能为全世界呈现宏伟的令国人骄傲的 </a:t>
            </a:r>
            <a:r>
              <a:rPr lang="en-US" altLang="zh-CN" dirty="0">
                <a:latin typeface="微软雅黑" panose="020B0503020204020204" charset="-122"/>
                <a:ea typeface="微软雅黑" panose="020B0503020204020204" charset="-122"/>
              </a:rPr>
              <a:t>2008 </a:t>
            </a:r>
            <a:r>
              <a:rPr lang="zh-CN" altLang="en-US" dirty="0">
                <a:latin typeface="微软雅黑" panose="020B0503020204020204" charset="-122"/>
                <a:ea typeface="微软雅黑" panose="020B0503020204020204" charset="-122"/>
              </a:rPr>
              <a:t>奥运开幕式吗？如果没有神八科学团队的精耕细作，能实现 中国人追梦的伟大创举吗？因此，成功往往产生在“研究的 再深入一点”、“调试的再精细一点”中。而正是缺乏了精 耕细作的精神，我们的社会才会出现“徒养成浮动性”和“共 趋于世所矜尚之一途”的死症。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当然</a:t>
            </a:r>
            <a:r>
              <a:rPr lang="zh-CN" altLang="en-US" dirty="0">
                <a:latin typeface="微软雅黑" panose="020B0503020204020204" charset="-122"/>
                <a:ea typeface="微软雅黑" panose="020B0503020204020204" charset="-122"/>
              </a:rPr>
              <a:t>，精耕细作不是简单的蛮干，一味的认死理，而是 在前进的过程中，遵循“在曲折中前进”的发展规律，不断 调整前进的道路，向着成功的方向迈进。如果没有蔡伦</a:t>
            </a:r>
            <a:r>
              <a:rPr lang="zh-CN" altLang="en-US" dirty="0" smtClean="0">
                <a:latin typeface="微软雅黑" panose="020B0503020204020204" charset="-122"/>
                <a:ea typeface="微软雅黑" panose="020B0503020204020204" charset="-122"/>
              </a:rPr>
              <a:t>及时调整</a:t>
            </a:r>
            <a:r>
              <a:rPr lang="zh-CN" altLang="en-US" dirty="0">
                <a:latin typeface="微软雅黑" panose="020B0503020204020204" charset="-122"/>
                <a:ea typeface="微软雅黑" panose="020B0503020204020204" charset="-122"/>
              </a:rPr>
              <a:t>造纸配方，可能就不会有造纸术的发明。如果没有图</a:t>
            </a:r>
            <a:r>
              <a:rPr lang="zh-CN" altLang="en-US" dirty="0" smtClean="0">
                <a:latin typeface="微软雅黑" panose="020B0503020204020204" charset="-122"/>
                <a:ea typeface="微软雅黑" panose="020B0503020204020204" charset="-122"/>
              </a:rPr>
              <a:t>灵的</a:t>
            </a:r>
            <a:r>
              <a:rPr lang="zh-CN" altLang="en-US" dirty="0">
                <a:latin typeface="微软雅黑" panose="020B0503020204020204" charset="-122"/>
                <a:ea typeface="微软雅黑" panose="020B0503020204020204" charset="-122"/>
              </a:rPr>
              <a:t>自动程序设计，可能就不会有计算机的发明。他们的</a:t>
            </a:r>
            <a:r>
              <a:rPr lang="zh-CN" altLang="en-US" dirty="0" smtClean="0">
                <a:latin typeface="微软雅黑" panose="020B0503020204020204" charset="-122"/>
                <a:ea typeface="微软雅黑" panose="020B0503020204020204" charset="-122"/>
              </a:rPr>
              <a:t>自我否定</a:t>
            </a:r>
            <a:r>
              <a:rPr lang="zh-CN" altLang="en-US" dirty="0">
                <a:latin typeface="微软雅黑" panose="020B0503020204020204" charset="-122"/>
                <a:ea typeface="微软雅黑" panose="020B0503020204020204" charset="-122"/>
              </a:rPr>
              <a:t>并不是放弃，而是从头再来的勇气，是对精耕细作</a:t>
            </a:r>
            <a:r>
              <a:rPr lang="zh-CN" altLang="en-US" dirty="0" smtClean="0">
                <a:latin typeface="微软雅黑" panose="020B0503020204020204" charset="-122"/>
                <a:ea typeface="微软雅黑" panose="020B0503020204020204" charset="-122"/>
              </a:rPr>
              <a:t>更深的</a:t>
            </a:r>
            <a:r>
              <a:rPr lang="zh-CN" altLang="en-US" dirty="0">
                <a:latin typeface="微软雅黑" panose="020B0503020204020204" charset="-122"/>
                <a:ea typeface="微软雅黑" panose="020B0503020204020204" charset="-122"/>
              </a:rPr>
              <a:t>诠释</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精耕细作</a:t>
            </a:r>
            <a:r>
              <a:rPr lang="zh-CN" altLang="en-US" dirty="0">
                <a:latin typeface="微软雅黑" panose="020B0503020204020204" charset="-122"/>
                <a:ea typeface="微软雅黑" panose="020B0503020204020204" charset="-122"/>
              </a:rPr>
              <a:t>是成功的金钥匙。罗素，对于哲学的专研</a:t>
            </a:r>
            <a:r>
              <a:rPr lang="zh-CN" altLang="en-US" dirty="0" smtClean="0">
                <a:latin typeface="微软雅黑" panose="020B0503020204020204" charset="-122"/>
                <a:ea typeface="微软雅黑" panose="020B0503020204020204" charset="-122"/>
              </a:rPr>
              <a:t>从不</a:t>
            </a:r>
            <a:r>
              <a:rPr lang="zh-CN" altLang="en-US" dirty="0">
                <a:latin typeface="微软雅黑" panose="020B0503020204020204" charset="-122"/>
                <a:ea typeface="微软雅黑" panose="020B0503020204020204" charset="-122"/>
              </a:rPr>
              <a:t>止步，废寝忘食，最终成为最有影响力的哲学家之一。</a:t>
            </a:r>
            <a:r>
              <a:rPr lang="zh-CN" altLang="en-US" dirty="0" smtClean="0">
                <a:latin typeface="微软雅黑" panose="020B0503020204020204" charset="-122"/>
                <a:ea typeface="微软雅黑" panose="020B0503020204020204" charset="-122"/>
              </a:rPr>
              <a:t>张大千</a:t>
            </a:r>
            <a:r>
              <a:rPr lang="zh-CN" altLang="en-US" dirty="0">
                <a:latin typeface="微软雅黑" panose="020B0503020204020204" charset="-122"/>
                <a:ea typeface="微软雅黑" panose="020B0503020204020204" charset="-122"/>
              </a:rPr>
              <a:t>，不拘一格，勤奋刻苦，最终成为一代书法名家。</a:t>
            </a:r>
            <a:r>
              <a:rPr lang="zh-CN" altLang="en-US" dirty="0" smtClean="0">
                <a:latin typeface="微软雅黑" panose="020B0503020204020204" charset="-122"/>
                <a:ea typeface="微软雅黑" panose="020B0503020204020204" charset="-122"/>
              </a:rPr>
              <a:t>不同的</a:t>
            </a:r>
            <a:r>
              <a:rPr lang="zh-CN" altLang="en-US" dirty="0">
                <a:latin typeface="微软雅黑" panose="020B0503020204020204" charset="-122"/>
                <a:ea typeface="微软雅黑" panose="020B0503020204020204" charset="-122"/>
              </a:rPr>
              <a:t>领域，不同的国籍，同样的精耕细作，同样开启了成功</a:t>
            </a:r>
            <a:r>
              <a:rPr lang="zh-CN" altLang="en-US" dirty="0" smtClean="0">
                <a:latin typeface="微软雅黑" panose="020B0503020204020204" charset="-122"/>
                <a:ea typeface="微软雅黑" panose="020B0503020204020204" charset="-122"/>
              </a:rPr>
              <a:t>之门</a:t>
            </a:r>
            <a:r>
              <a:rPr lang="zh-CN" altLang="en-US" dirty="0">
                <a:latin typeface="微软雅黑" panose="020B0503020204020204" charset="-122"/>
                <a:ea typeface="微软雅黑" panose="020B0503020204020204" charset="-122"/>
              </a:rPr>
              <a:t>。而那些随波逐流的人们，不仅不承认自己的“浮动性”， 反而还抱怨命运女神的不公，这样的想法难道不可笑吗？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如果</a:t>
            </a:r>
            <a:r>
              <a:rPr lang="zh-CN" altLang="en-US" dirty="0">
                <a:latin typeface="微软雅黑" panose="020B0503020204020204" charset="-122"/>
                <a:ea typeface="微软雅黑" panose="020B0503020204020204" charset="-122"/>
              </a:rPr>
              <a:t>说目标是灯塔，精耕细作就是舵；如果说理想是船， 精耕细作就是桨！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精耕细作</a:t>
            </a:r>
            <a:r>
              <a:rPr lang="zh-CN" altLang="en-US" dirty="0">
                <a:latin typeface="微软雅黑" panose="020B0503020204020204" charset="-122"/>
                <a:ea typeface="微软雅黑" panose="020B0503020204020204" charset="-122"/>
              </a:rPr>
              <a:t>，成功的金钥匙！</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387285" y="832152"/>
            <a:ext cx="11608403" cy="5924699"/>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精耕细作是成功的</a:t>
            </a:r>
            <a:r>
              <a:rPr lang="zh-CN" altLang="en-US" dirty="0" smtClean="0">
                <a:latin typeface="微软雅黑" panose="020B0503020204020204" charset="-122"/>
                <a:ea typeface="微软雅黑" panose="020B0503020204020204" charset="-122"/>
              </a:rPr>
              <a:t>金钥匙</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对于</a:t>
            </a:r>
            <a:r>
              <a:rPr lang="zh-CN" altLang="en-US" dirty="0">
                <a:latin typeface="微软雅黑" panose="020B0503020204020204" charset="-122"/>
                <a:ea typeface="微软雅黑" panose="020B0503020204020204" charset="-122"/>
              </a:rPr>
              <a:t>材料中熊十力先生所指出的“中国学人死症”的精 辟见解，粗看不解其意，细看发人深省：精耕细作是成功</a:t>
            </a:r>
            <a:r>
              <a:rPr lang="zh-CN" altLang="en-US" dirty="0" smtClean="0">
                <a:latin typeface="微软雅黑" panose="020B0503020204020204" charset="-122"/>
                <a:ea typeface="微软雅黑" panose="020B0503020204020204" charset="-122"/>
              </a:rPr>
              <a:t>的金钥匙</a:t>
            </a:r>
            <a:r>
              <a:rPr lang="zh-CN" altLang="en-US" dirty="0">
                <a:latin typeface="微软雅黑" panose="020B0503020204020204" charset="-122"/>
                <a:ea typeface="微软雅黑" panose="020B0503020204020204" charset="-122"/>
              </a:rPr>
              <a:t>。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荀子</a:t>
            </a:r>
            <a:r>
              <a:rPr lang="zh-CN" altLang="en-US" dirty="0">
                <a:latin typeface="微软雅黑" panose="020B0503020204020204" charset="-122"/>
                <a:ea typeface="微软雅黑" panose="020B0503020204020204" charset="-122"/>
              </a:rPr>
              <a:t>在</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劝学篇</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中说，“不积跬步，无以至千里；不 积小流，无以成江海”。所谓精耕细作，就是在选择好发展 方向和发展领域后，坚定信念，用辛勤和耐心去耕耘挖掘， 最终收获成功硕果的过程。精耕细作是一种精神，一种态度、 是一种坚持、更是一种难能可贵的品格</a:t>
            </a:r>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。只有这样的付出， 才能到达成功的彼岸，收获胜利的果实。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精耕细作</a:t>
            </a:r>
            <a:r>
              <a:rPr lang="zh-CN" altLang="en-US" dirty="0">
                <a:latin typeface="微软雅黑" panose="020B0503020204020204" charset="-122"/>
                <a:ea typeface="微软雅黑" panose="020B0503020204020204" charset="-122"/>
              </a:rPr>
              <a:t>是通往成功之门的唯一道路。如果没有陈景</a:t>
            </a:r>
            <a:r>
              <a:rPr lang="zh-CN" altLang="en-US" dirty="0" smtClean="0">
                <a:latin typeface="微软雅黑" panose="020B0503020204020204" charset="-122"/>
                <a:ea typeface="微软雅黑" panose="020B0503020204020204" charset="-122"/>
              </a:rPr>
              <a:t>润的</a:t>
            </a:r>
            <a:r>
              <a:rPr lang="zh-CN" altLang="en-US" dirty="0">
                <a:latin typeface="微软雅黑" panose="020B0503020204020204" charset="-122"/>
                <a:ea typeface="微软雅黑" panose="020B0503020204020204" charset="-122"/>
              </a:rPr>
              <a:t>精耕细作，能完成伟大的哥德巴赫猜想吗？如果没有张艺 谋的精耕细作，能为全世界呈现宏伟的令国人骄傲的 </a:t>
            </a:r>
            <a:r>
              <a:rPr lang="en-US" altLang="zh-CN" dirty="0">
                <a:latin typeface="微软雅黑" panose="020B0503020204020204" charset="-122"/>
                <a:ea typeface="微软雅黑" panose="020B0503020204020204" charset="-122"/>
              </a:rPr>
              <a:t>2008 </a:t>
            </a:r>
            <a:r>
              <a:rPr lang="zh-CN" altLang="en-US" dirty="0">
                <a:latin typeface="微软雅黑" panose="020B0503020204020204" charset="-122"/>
                <a:ea typeface="微软雅黑" panose="020B0503020204020204" charset="-122"/>
              </a:rPr>
              <a:t>奥运开幕式吗？如果没有神八科学团队的精耕细作，能实现 中国人追梦的伟大创举吗？因此，成功往往产生在“研究的 再深入一点”、“调试的再精细一点”中。而正是缺乏了精 耕细作的精神，我们的社会才会出现“徒养成浮动性”和“共 趋于世所矜尚之一途”的死症。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当然</a:t>
            </a:r>
            <a:r>
              <a:rPr lang="zh-CN" altLang="en-US" dirty="0">
                <a:latin typeface="微软雅黑" panose="020B0503020204020204" charset="-122"/>
                <a:ea typeface="微软雅黑" panose="020B0503020204020204" charset="-122"/>
              </a:rPr>
              <a:t>，精耕细作不是简单的蛮干，一味的认死理，而是 在前进的过程中，遵循“在曲折中前进”的发展规律，不断 调整前进的道路，向着成功的方向迈进。如果没有蔡伦</a:t>
            </a:r>
            <a:r>
              <a:rPr lang="zh-CN" altLang="en-US" dirty="0" smtClean="0">
                <a:latin typeface="微软雅黑" panose="020B0503020204020204" charset="-122"/>
                <a:ea typeface="微软雅黑" panose="020B0503020204020204" charset="-122"/>
              </a:rPr>
              <a:t>及时调整</a:t>
            </a:r>
            <a:r>
              <a:rPr lang="zh-CN" altLang="en-US" dirty="0">
                <a:latin typeface="微软雅黑" panose="020B0503020204020204" charset="-122"/>
                <a:ea typeface="微软雅黑" panose="020B0503020204020204" charset="-122"/>
              </a:rPr>
              <a:t>造纸配方，可能就不会有造纸术的发明。如果没有图灵 的自动程序设计，可能就不会有计算机的发明。他们的</a:t>
            </a:r>
            <a:r>
              <a:rPr lang="zh-CN" altLang="en-US" dirty="0" smtClean="0">
                <a:latin typeface="微软雅黑" panose="020B0503020204020204" charset="-122"/>
                <a:ea typeface="微软雅黑" panose="020B0503020204020204" charset="-122"/>
              </a:rPr>
              <a:t>自我否定</a:t>
            </a:r>
            <a:r>
              <a:rPr lang="zh-CN" altLang="en-US" dirty="0">
                <a:latin typeface="微软雅黑" panose="020B0503020204020204" charset="-122"/>
                <a:ea typeface="微软雅黑" panose="020B0503020204020204" charset="-122"/>
              </a:rPr>
              <a:t>并不是放弃，而是从头再来的勇气，是对精耕细作</a:t>
            </a:r>
            <a:r>
              <a:rPr lang="zh-CN" altLang="en-US" dirty="0" smtClean="0">
                <a:latin typeface="微软雅黑" panose="020B0503020204020204" charset="-122"/>
                <a:ea typeface="微软雅黑" panose="020B0503020204020204" charset="-122"/>
              </a:rPr>
              <a:t>更深的</a:t>
            </a:r>
            <a:r>
              <a:rPr lang="zh-CN" altLang="en-US" dirty="0">
                <a:latin typeface="微软雅黑" panose="020B0503020204020204" charset="-122"/>
                <a:ea typeface="微软雅黑" panose="020B0503020204020204" charset="-122"/>
              </a:rPr>
              <a:t>诠释</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dirty="0" smtClean="0">
                <a:latin typeface="微软雅黑" panose="020B0503020204020204" charset="-122"/>
                <a:ea typeface="微软雅黑" panose="020B0503020204020204" charset="-122"/>
              </a:rPr>
              <a:t>【</a:t>
            </a:r>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精耕细作是成功的金钥匙。罗素，对于哲学的专研</a:t>
            </a:r>
            <a:r>
              <a:rPr lang="zh-CN" altLang="en-US" dirty="0" smtClean="0">
                <a:latin typeface="微软雅黑" panose="020B0503020204020204" charset="-122"/>
                <a:ea typeface="微软雅黑" panose="020B0503020204020204" charset="-122"/>
              </a:rPr>
              <a:t>从不</a:t>
            </a:r>
            <a:r>
              <a:rPr lang="zh-CN" altLang="en-US" dirty="0">
                <a:latin typeface="微软雅黑" panose="020B0503020204020204" charset="-122"/>
                <a:ea typeface="微软雅黑" panose="020B0503020204020204" charset="-122"/>
              </a:rPr>
              <a:t>止步，废寝忘食，最终成为最有影响力的哲学家之一。</a:t>
            </a:r>
            <a:r>
              <a:rPr lang="zh-CN" altLang="en-US" dirty="0" smtClean="0">
                <a:latin typeface="微软雅黑" panose="020B0503020204020204" charset="-122"/>
                <a:ea typeface="微软雅黑" panose="020B0503020204020204" charset="-122"/>
              </a:rPr>
              <a:t>张大千</a:t>
            </a:r>
            <a:r>
              <a:rPr lang="zh-CN" altLang="en-US" dirty="0">
                <a:latin typeface="微软雅黑" panose="020B0503020204020204" charset="-122"/>
                <a:ea typeface="微软雅黑" panose="020B0503020204020204" charset="-122"/>
              </a:rPr>
              <a:t>，不拘一格，勤奋刻苦，最终成为一代书法名家。</a:t>
            </a:r>
            <a:r>
              <a:rPr lang="zh-CN" altLang="en-US" dirty="0" smtClean="0">
                <a:latin typeface="微软雅黑" panose="020B0503020204020204" charset="-122"/>
                <a:ea typeface="微软雅黑" panose="020B0503020204020204" charset="-122"/>
              </a:rPr>
              <a:t>不同的</a:t>
            </a:r>
            <a:r>
              <a:rPr lang="zh-CN" altLang="en-US" dirty="0">
                <a:latin typeface="微软雅黑" panose="020B0503020204020204" charset="-122"/>
                <a:ea typeface="微软雅黑" panose="020B0503020204020204" charset="-122"/>
              </a:rPr>
              <a:t>领域，不同的国籍，同样的精耕细作，同样开启了成功</a:t>
            </a:r>
            <a:r>
              <a:rPr lang="zh-CN" altLang="en-US" dirty="0" smtClean="0">
                <a:latin typeface="微软雅黑" panose="020B0503020204020204" charset="-122"/>
                <a:ea typeface="微软雅黑" panose="020B0503020204020204" charset="-122"/>
              </a:rPr>
              <a:t>之门</a:t>
            </a:r>
            <a:r>
              <a:rPr lang="zh-CN" altLang="en-US" dirty="0">
                <a:latin typeface="微软雅黑" panose="020B0503020204020204" charset="-122"/>
                <a:ea typeface="微软雅黑" panose="020B0503020204020204" charset="-122"/>
              </a:rPr>
              <a:t>。而那些随波逐流的人们，不仅不承认自己的“浮动性”， 反而还抱怨命运女神的不公，这样的想法难道不可笑吗？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如果</a:t>
            </a:r>
            <a:r>
              <a:rPr lang="zh-CN" altLang="en-US" dirty="0">
                <a:latin typeface="微软雅黑" panose="020B0503020204020204" charset="-122"/>
                <a:ea typeface="微软雅黑" panose="020B0503020204020204" charset="-122"/>
              </a:rPr>
              <a:t>说目标是灯塔，精耕细作就是舵；如果说理想是船， 精耕细作就是桨！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精耕细作</a:t>
            </a:r>
            <a:r>
              <a:rPr lang="zh-CN" altLang="en-US" dirty="0">
                <a:latin typeface="微软雅黑" panose="020B0503020204020204" charset="-122"/>
                <a:ea typeface="微软雅黑" panose="020B0503020204020204" charset="-122"/>
              </a:rPr>
              <a:t>，成功的金钥匙！</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48223" y="974964"/>
            <a:ext cx="10952479" cy="2852063"/>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总评</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本文立意准确，观点明确，但论证结构不合理，论证分析不够，可评为</a:t>
            </a:r>
            <a:r>
              <a:rPr lang="zh-CN" altLang="en-US" sz="2000" dirty="0" smtClean="0">
                <a:latin typeface="微软雅黑" panose="020B0503020204020204" charset="-122"/>
                <a:ea typeface="微软雅黑" panose="020B0503020204020204" charset="-122"/>
              </a:rPr>
              <a:t>三类</a:t>
            </a:r>
            <a:r>
              <a:rPr lang="zh-CN" altLang="en-US" sz="2000" dirty="0">
                <a:latin typeface="微软雅黑" panose="020B0503020204020204" charset="-122"/>
                <a:ea typeface="微软雅黑" panose="020B0503020204020204" charset="-122"/>
              </a:rPr>
              <a:t>卷</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endParaRPr lang="en-US" sz="2000" dirty="0">
              <a:solidFill>
                <a:schemeClr val="tx1"/>
              </a:solidFill>
              <a:latin typeface="微软雅黑" panose="020B0503020204020204" charset="-122"/>
              <a:ea typeface="微软雅黑" panose="020B0503020204020204" charset="-122"/>
              <a:cs typeface="微软雅黑" panose="020B0503020204020204" charset="-122"/>
            </a:endParaRPr>
          </a:p>
          <a:p>
            <a:pPr marL="12700" indent="457200">
              <a:lnSpc>
                <a:spcPct val="150000"/>
              </a:lnSpc>
              <a:spcBef>
                <a:spcPts val="105"/>
              </a:spcBef>
              <a:buSzPct val="95000"/>
              <a:tabLst>
                <a:tab pos="662940" algn="l"/>
              </a:tabLst>
            </a:pPr>
            <a:r>
              <a:rPr lang="en-US" altLang="zh-CN" sz="2000" dirty="0">
                <a:latin typeface="微软雅黑" panose="020B0503020204020204" charset="-122"/>
                <a:ea typeface="微软雅黑" panose="020B0503020204020204" charset="-122"/>
              </a:rPr>
              <a:t>【1</a:t>
            </a:r>
            <a:r>
              <a:rPr lang="en-US" altLang="zh-CN" sz="2000" dirty="0" smtClean="0">
                <a:latin typeface="微软雅黑" panose="020B0503020204020204" charset="-122"/>
                <a:ea typeface="微软雅黑" panose="020B0503020204020204" charset="-122"/>
              </a:rPr>
              <a:t>】</a:t>
            </a:r>
            <a:r>
              <a:rPr lang="zh-CN" altLang="en-US" sz="2000" dirty="0" smtClean="0">
                <a:latin typeface="微软雅黑" panose="020B0503020204020204" charset="-122"/>
                <a:ea typeface="微软雅黑" panose="020B0503020204020204" charset="-122"/>
              </a:rPr>
              <a:t>缺少分析</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r>
              <a:rPr lang="en-US" altLang="zh-CN" sz="2000" dirty="0" smtClean="0">
                <a:latin typeface="微软雅黑" panose="020B0503020204020204" charset="-122"/>
                <a:ea typeface="微软雅黑" panose="020B0503020204020204" charset="-122"/>
              </a:rPr>
              <a:t>【2】</a:t>
            </a:r>
            <a:r>
              <a:rPr lang="zh-CN" altLang="en-US" sz="2000" dirty="0" smtClean="0">
                <a:latin typeface="微软雅黑" panose="020B0503020204020204" charset="-122"/>
                <a:ea typeface="微软雅黑" panose="020B0503020204020204" charset="-122"/>
              </a:rPr>
              <a:t>比较突兀，有凑字数之嫌</a:t>
            </a: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lnSpc>
                <a:spcPct val="150000"/>
              </a:lnSpc>
              <a:spcBef>
                <a:spcPts val="105"/>
              </a:spcBef>
              <a:buSzPct val="95000"/>
              <a:tabLst>
                <a:tab pos="662940" algn="l"/>
              </a:tabLst>
            </a:pP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lnSpc>
                <a:spcPct val="150000"/>
              </a:lnSpc>
              <a:spcBef>
                <a:spcPts val="105"/>
              </a:spcBef>
              <a:buSzPct val="95000"/>
              <a:tabLst>
                <a:tab pos="662940" algn="l"/>
              </a:tabLst>
            </a:pP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357877"/>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独立创新的</a:t>
            </a:r>
            <a:r>
              <a:rPr lang="zh-CN" altLang="en-US" dirty="0" smtClean="0">
                <a:latin typeface="微软雅黑" panose="020B0503020204020204" charset="-122"/>
                <a:ea typeface="微软雅黑" panose="020B0503020204020204" charset="-122"/>
              </a:rPr>
              <a:t>力量</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熊十力</a:t>
            </a:r>
            <a:r>
              <a:rPr lang="zh-CN" altLang="en-US" dirty="0">
                <a:latin typeface="微软雅黑" panose="020B0503020204020204" charset="-122"/>
                <a:ea typeface="微软雅黑" panose="020B0503020204020204" charset="-122"/>
              </a:rPr>
              <a:t>先生通过</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十力语要</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对我国学人浮躁盲从的</a:t>
            </a:r>
            <a:r>
              <a:rPr lang="zh-CN" altLang="en-US" dirty="0" smtClean="0">
                <a:latin typeface="微软雅黑" panose="020B0503020204020204" charset="-122"/>
                <a:ea typeface="微软雅黑" panose="020B0503020204020204" charset="-122"/>
              </a:rPr>
              <a:t>不良</a:t>
            </a:r>
            <a:r>
              <a:rPr lang="zh-CN" altLang="en-US" dirty="0">
                <a:latin typeface="微软雅黑" panose="020B0503020204020204" charset="-122"/>
                <a:ea typeface="微软雅黑" panose="020B0503020204020204" charset="-122"/>
              </a:rPr>
              <a:t>风气做出批判，痛陈逐臭之风贻害深远</a:t>
            </a:r>
            <a:r>
              <a:rPr lang="zh-CN" altLang="en-US" dirty="0" smtClean="0">
                <a:latin typeface="微软雅黑" panose="020B0503020204020204" charset="-122"/>
                <a:ea typeface="微软雅黑" panose="020B0503020204020204" charset="-122"/>
              </a:rPr>
              <a:t>。现代</a:t>
            </a:r>
            <a:r>
              <a:rPr lang="zh-CN" altLang="en-US" dirty="0">
                <a:latin typeface="微软雅黑" panose="020B0503020204020204" charset="-122"/>
                <a:ea typeface="微软雅黑" panose="020B0503020204020204" charset="-122"/>
              </a:rPr>
              <a:t>商业社会， 浮躁盲从的遗风不仅唯有改观，反倒伴随着经济快速发展而 呈现愈演愈烈之势。我们应该认识到，从治学处事延伸到企 业的管理运营，只有独立创新，才能赢得成功。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当史蒂夫</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乔布斯再次执掌苹果公司之初，苹果</a:t>
            </a:r>
            <a:r>
              <a:rPr lang="zh-CN" altLang="en-US" dirty="0" smtClean="0">
                <a:latin typeface="微软雅黑" panose="020B0503020204020204" charset="-122"/>
                <a:ea typeface="微软雅黑" panose="020B0503020204020204" charset="-122"/>
              </a:rPr>
              <a:t>公司负债累累</a:t>
            </a:r>
            <a:r>
              <a:rPr lang="zh-CN" altLang="en-US" dirty="0">
                <a:latin typeface="微软雅黑" panose="020B0503020204020204" charset="-122"/>
                <a:ea typeface="微软雅黑" panose="020B0503020204020204" charset="-122"/>
              </a:rPr>
              <a:t>，举步维艰。然而乔布斯并没有在危机中迷失，他 独树一帜地进行产品创新，先后推出领先于市场的 </a:t>
            </a:r>
            <a:r>
              <a:rPr lang="en-US" altLang="zh-CN" dirty="0" err="1">
                <a:latin typeface="微软雅黑" panose="020B0503020204020204" charset="-122"/>
                <a:ea typeface="微软雅黑" panose="020B0503020204020204" charset="-122"/>
              </a:rPr>
              <a:t>ipod</a:t>
            </a:r>
            <a:r>
              <a:rPr lang="en-US" altLang="zh-CN" dirty="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随身 听、</a:t>
            </a:r>
            <a:r>
              <a:rPr lang="en-US" altLang="zh-CN" dirty="0" err="1">
                <a:latin typeface="微软雅黑" panose="020B0503020204020204" charset="-122"/>
                <a:ea typeface="微软雅黑" panose="020B0503020204020204" charset="-122"/>
              </a:rPr>
              <a:t>iphone</a:t>
            </a:r>
            <a:r>
              <a:rPr lang="en-US" altLang="zh-CN" dirty="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手机、</a:t>
            </a:r>
            <a:r>
              <a:rPr lang="en-US" altLang="zh-CN" dirty="0" err="1">
                <a:latin typeface="微软雅黑" panose="020B0503020204020204" charset="-122"/>
                <a:ea typeface="微软雅黑" panose="020B0503020204020204" charset="-122"/>
              </a:rPr>
              <a:t>ipad</a:t>
            </a:r>
            <a:r>
              <a:rPr lang="en-US" altLang="zh-CN" dirty="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便携式电脑，以及不同于 </a:t>
            </a:r>
            <a:r>
              <a:rPr lang="en-US" altLang="zh-CN" dirty="0">
                <a:latin typeface="微软雅黑" panose="020B0503020204020204" charset="-122"/>
                <a:ea typeface="微软雅黑" panose="020B0503020204020204" charset="-122"/>
              </a:rPr>
              <a:t>windows </a:t>
            </a:r>
            <a:r>
              <a:rPr lang="zh-CN" altLang="en-US" dirty="0">
                <a:latin typeface="微软雅黑" panose="020B0503020204020204" charset="-122"/>
                <a:ea typeface="微软雅黑" panose="020B0503020204020204" charset="-122"/>
              </a:rPr>
              <a:t>的 </a:t>
            </a:r>
            <a:r>
              <a:rPr lang="en-US" altLang="zh-CN" dirty="0" err="1">
                <a:latin typeface="微软雅黑" panose="020B0503020204020204" charset="-122"/>
                <a:ea typeface="微软雅黑" panose="020B0503020204020204" charset="-122"/>
              </a:rPr>
              <a:t>ios</a:t>
            </a:r>
            <a:r>
              <a:rPr lang="en-US" altLang="zh-CN" dirty="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操作系统，逐渐将苹果公司打造为全球最具影响力的 创新型科技企业。由此可见，独立创新在现代社会竞争激烈 的环境中显得尤为重要。那如何才能做到独立创新呢？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首先</a:t>
            </a:r>
            <a:r>
              <a:rPr lang="zh-CN" altLang="en-US" dirty="0">
                <a:latin typeface="微软雅黑" panose="020B0503020204020204" charset="-122"/>
                <a:ea typeface="微软雅黑" panose="020B0503020204020204" charset="-122"/>
              </a:rPr>
              <a:t>，要树立明确的目标，只有坚定地认清应走的道路， 才不会再漫长的路途中迷失方向。全国最大的足浴连锁品牌 富侨创始人之一郭家富，在全国房地产暴涨的热潮下迷失， 投入大量资金入市房地产行业，结果在政府宏观调控抑制下， 资金链断裂，严重拖累富侨品牌，自食恶果。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其次</a:t>
            </a:r>
            <a:r>
              <a:rPr lang="zh-CN" altLang="en-US" dirty="0">
                <a:latin typeface="微软雅黑" panose="020B0503020204020204" charset="-122"/>
                <a:ea typeface="微软雅黑" panose="020B0503020204020204" charset="-122"/>
              </a:rPr>
              <a:t>，认清自身的优势与劣势，在可行的方向上寻求突 破。古人经商讲究先于市场，抢夺先发优势，归纳为“人无 我有，人有我优，人优我廉，人廉我转”。这种创新性的</a:t>
            </a:r>
            <a:r>
              <a:rPr lang="zh-CN" altLang="en-US" dirty="0" smtClean="0">
                <a:latin typeface="微软雅黑" panose="020B0503020204020204" charset="-122"/>
                <a:ea typeface="微软雅黑" panose="020B0503020204020204" charset="-122"/>
              </a:rPr>
              <a:t>突破</a:t>
            </a:r>
            <a:r>
              <a:rPr lang="zh-CN" altLang="en-US" dirty="0">
                <a:latin typeface="微软雅黑" panose="020B0503020204020204" charset="-122"/>
                <a:ea typeface="微软雅黑" panose="020B0503020204020204" charset="-122"/>
              </a:rPr>
              <a:t>思维在实际商场中用处很大，例如美国脸谱公司抓住人们 互联网社交需求开创网上社区帝国；马云借助电子商务的巨 大商机创立阿里巴巴神话。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最后</a:t>
            </a:r>
            <a:r>
              <a:rPr lang="zh-CN" altLang="en-US" dirty="0">
                <a:latin typeface="微软雅黑" panose="020B0503020204020204" charset="-122"/>
                <a:ea typeface="微软雅黑" panose="020B0503020204020204" charset="-122"/>
              </a:rPr>
              <a:t>，独立创新贵在坚持，踏实走好每一步。爱迪生在 经历了 </a:t>
            </a:r>
            <a:r>
              <a:rPr lang="en-US" altLang="zh-CN" dirty="0">
                <a:latin typeface="微软雅黑" panose="020B0503020204020204" charset="-122"/>
                <a:ea typeface="微软雅黑" panose="020B0503020204020204" charset="-122"/>
              </a:rPr>
              <a:t>99 </a:t>
            </a:r>
            <a:r>
              <a:rPr lang="zh-CN" altLang="en-US" dirty="0">
                <a:latin typeface="微软雅黑" panose="020B0503020204020204" charset="-122"/>
                <a:ea typeface="微软雅黑" panose="020B0503020204020204" charset="-122"/>
              </a:rPr>
              <a:t>次失败实验后才成功发明了电灯；源赖朝经受住无数次战败后才最终开创镰仓幕府；祖冲之在只使用竹简演算 的情况下坚持不懈终解出圆周率。可见，只要坚持不懈的努 力，终有一天成功会敲响你的门扉。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因此</a:t>
            </a:r>
            <a:r>
              <a:rPr lang="zh-CN" altLang="en-US" dirty="0">
                <a:latin typeface="微软雅黑" panose="020B0503020204020204" charset="-122"/>
                <a:ea typeface="微软雅黑" panose="020B0503020204020204" charset="-122"/>
              </a:rPr>
              <a:t>，我们应从前人的智慧中吸取教诲，树立坚定的</a:t>
            </a:r>
            <a:r>
              <a:rPr lang="zh-CN" altLang="en-US" dirty="0" smtClean="0">
                <a:latin typeface="微软雅黑" panose="020B0503020204020204" charset="-122"/>
                <a:ea typeface="微软雅黑" panose="020B0503020204020204" charset="-122"/>
              </a:rPr>
              <a:t>目标</a:t>
            </a:r>
            <a:r>
              <a:rPr lang="zh-CN" altLang="en-US" dirty="0">
                <a:latin typeface="微软雅黑" panose="020B0503020204020204" charset="-122"/>
                <a:ea typeface="微软雅黑" panose="020B0503020204020204" charset="-122"/>
              </a:rPr>
              <a:t>并为之努力，独立思考，开拓创新，成功也必将离我们</a:t>
            </a:r>
            <a:r>
              <a:rPr lang="zh-CN" altLang="en-US" dirty="0" smtClean="0">
                <a:latin typeface="微软雅黑" panose="020B0503020204020204" charset="-122"/>
                <a:ea typeface="微软雅黑" panose="020B0503020204020204" charset="-122"/>
              </a:rPr>
              <a:t>越来越</a:t>
            </a:r>
            <a:r>
              <a:rPr lang="zh-CN" altLang="en-US" dirty="0">
                <a:latin typeface="微软雅黑" panose="020B0503020204020204" charset="-122"/>
                <a:ea typeface="微软雅黑" panose="020B0503020204020204" charset="-122"/>
              </a:rPr>
              <a:t>近。</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3</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357877"/>
          </a:xfrm>
          <a:prstGeom prst="rect">
            <a:avLst/>
          </a:prstGeom>
        </p:spPr>
        <p:txBody>
          <a:bodyPr vert="horz" wrap="square" lIns="0" tIns="17780" rIns="0" bIns="0" rtlCol="0">
            <a:spAutoFit/>
          </a:bodyPr>
          <a:lstStyle/>
          <a:p>
            <a:pPr marL="12700" indent="457200" algn="ctr">
              <a:spcBef>
                <a:spcPts val="105"/>
              </a:spcBef>
              <a:buSzPct val="95000"/>
              <a:tabLst>
                <a:tab pos="662940" algn="l"/>
              </a:tabLst>
            </a:pPr>
            <a:r>
              <a:rPr lang="zh-CN" altLang="en-US" dirty="0">
                <a:latin typeface="微软雅黑" panose="020B0503020204020204" charset="-122"/>
                <a:ea typeface="微软雅黑" panose="020B0503020204020204" charset="-122"/>
              </a:rPr>
              <a:t>独立创新的</a:t>
            </a:r>
            <a:r>
              <a:rPr lang="zh-CN" altLang="en-US" dirty="0" smtClean="0">
                <a:latin typeface="微软雅黑" panose="020B0503020204020204" charset="-122"/>
                <a:ea typeface="微软雅黑" panose="020B0503020204020204" charset="-122"/>
              </a:rPr>
              <a:t>力量</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熊十力</a:t>
            </a:r>
            <a:r>
              <a:rPr lang="zh-CN" altLang="en-US" dirty="0">
                <a:latin typeface="微软雅黑" panose="020B0503020204020204" charset="-122"/>
                <a:ea typeface="微软雅黑" panose="020B0503020204020204" charset="-122"/>
              </a:rPr>
              <a:t>先生通过</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十力语要</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对我国学人浮躁盲从的</a:t>
            </a:r>
            <a:r>
              <a:rPr lang="zh-CN" altLang="en-US" dirty="0" smtClean="0">
                <a:latin typeface="微软雅黑" panose="020B0503020204020204" charset="-122"/>
                <a:ea typeface="微软雅黑" panose="020B0503020204020204" charset="-122"/>
              </a:rPr>
              <a:t>不良</a:t>
            </a:r>
            <a:r>
              <a:rPr lang="zh-CN" altLang="en-US" dirty="0">
                <a:latin typeface="微软雅黑" panose="020B0503020204020204" charset="-122"/>
                <a:ea typeface="微软雅黑" panose="020B0503020204020204" charset="-122"/>
              </a:rPr>
              <a:t>风气做出批判，痛陈逐臭之风贻害深远</a:t>
            </a:r>
            <a:r>
              <a:rPr lang="zh-CN" altLang="en-US" dirty="0" smtClean="0">
                <a:latin typeface="微软雅黑" panose="020B0503020204020204" charset="-122"/>
                <a:ea typeface="微软雅黑" panose="020B0503020204020204" charset="-122"/>
              </a:rPr>
              <a:t>。现代</a:t>
            </a:r>
            <a:r>
              <a:rPr lang="zh-CN" altLang="en-US" dirty="0">
                <a:latin typeface="微软雅黑" panose="020B0503020204020204" charset="-122"/>
                <a:ea typeface="微软雅黑" panose="020B0503020204020204" charset="-122"/>
              </a:rPr>
              <a:t>商业社会， 浮躁盲从的遗风不仅唯有改观，反倒伴随着经济快速发展而 呈现愈演愈烈之势。我们应该认识到，从治学处事延伸到企 业的管理运营，只有独立创新，才能赢得成功。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en-US" altLang="zh-CN" dirty="0" smtClean="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当史蒂夫</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乔布斯再次执掌苹果公司之初，苹果</a:t>
            </a:r>
            <a:r>
              <a:rPr lang="zh-CN" altLang="en-US" dirty="0" smtClean="0">
                <a:latin typeface="微软雅黑" panose="020B0503020204020204" charset="-122"/>
                <a:ea typeface="微软雅黑" panose="020B0503020204020204" charset="-122"/>
              </a:rPr>
              <a:t>公司负债累累</a:t>
            </a:r>
            <a:r>
              <a:rPr lang="zh-CN" altLang="en-US" dirty="0">
                <a:latin typeface="微软雅黑" panose="020B0503020204020204" charset="-122"/>
                <a:ea typeface="微软雅黑" panose="020B0503020204020204" charset="-122"/>
              </a:rPr>
              <a:t>，举步维艰。然而乔布斯并没有在危机中迷失，他 独树一帜地进行产品创新，先后推出领先于市场的 </a:t>
            </a:r>
            <a:r>
              <a:rPr lang="en-US" altLang="zh-CN" dirty="0" err="1">
                <a:latin typeface="微软雅黑" panose="020B0503020204020204" charset="-122"/>
                <a:ea typeface="微软雅黑" panose="020B0503020204020204" charset="-122"/>
              </a:rPr>
              <a:t>ipod</a:t>
            </a:r>
            <a:r>
              <a:rPr lang="en-US" altLang="zh-CN" dirty="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随身 听、</a:t>
            </a:r>
            <a:r>
              <a:rPr lang="en-US" altLang="zh-CN" dirty="0" err="1">
                <a:latin typeface="微软雅黑" panose="020B0503020204020204" charset="-122"/>
                <a:ea typeface="微软雅黑" panose="020B0503020204020204" charset="-122"/>
              </a:rPr>
              <a:t>iphone</a:t>
            </a:r>
            <a:r>
              <a:rPr lang="en-US" altLang="zh-CN" dirty="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手机、</a:t>
            </a:r>
            <a:r>
              <a:rPr lang="en-US" altLang="zh-CN" dirty="0" err="1">
                <a:latin typeface="微软雅黑" panose="020B0503020204020204" charset="-122"/>
                <a:ea typeface="微软雅黑" panose="020B0503020204020204" charset="-122"/>
              </a:rPr>
              <a:t>ipad</a:t>
            </a:r>
            <a:r>
              <a:rPr lang="en-US" altLang="zh-CN" dirty="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便携式电脑，以及不同于 </a:t>
            </a:r>
            <a:r>
              <a:rPr lang="en-US" altLang="zh-CN" dirty="0">
                <a:latin typeface="微软雅黑" panose="020B0503020204020204" charset="-122"/>
                <a:ea typeface="微软雅黑" panose="020B0503020204020204" charset="-122"/>
              </a:rPr>
              <a:t>windows </a:t>
            </a:r>
            <a:r>
              <a:rPr lang="zh-CN" altLang="en-US" dirty="0">
                <a:latin typeface="微软雅黑" panose="020B0503020204020204" charset="-122"/>
                <a:ea typeface="微软雅黑" panose="020B0503020204020204" charset="-122"/>
              </a:rPr>
              <a:t>的 </a:t>
            </a:r>
            <a:r>
              <a:rPr lang="en-US" altLang="zh-CN" dirty="0" err="1">
                <a:latin typeface="微软雅黑" panose="020B0503020204020204" charset="-122"/>
                <a:ea typeface="微软雅黑" panose="020B0503020204020204" charset="-122"/>
              </a:rPr>
              <a:t>ios</a:t>
            </a:r>
            <a:r>
              <a:rPr lang="en-US" altLang="zh-CN" dirty="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操作系统，逐渐将苹果公司打造为全球最具影响力的 创新型科技企业。由此可见，独立创新在现代社会竞争激烈 的环境中显得尤为重要。那如何才能做到独立创新呢？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首先</a:t>
            </a:r>
            <a:r>
              <a:rPr lang="zh-CN" altLang="en-US" dirty="0">
                <a:latin typeface="微软雅黑" panose="020B0503020204020204" charset="-122"/>
                <a:ea typeface="微软雅黑" panose="020B0503020204020204" charset="-122"/>
              </a:rPr>
              <a:t>，要树立明确的目标，只有坚定地认清应走的道路， 才不会再漫长的路途中迷失方向。全国最大的足浴连锁品牌 富侨创始人之一郭家富，在全国房地产暴涨的热潮下迷失， 投入大量资金入市房地产行业，结果在政府宏观调控抑制下， 资金链断裂，严重拖累富侨品牌，自食恶果。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其次</a:t>
            </a:r>
            <a:r>
              <a:rPr lang="zh-CN" altLang="en-US" dirty="0">
                <a:latin typeface="微软雅黑" panose="020B0503020204020204" charset="-122"/>
                <a:ea typeface="微软雅黑" panose="020B0503020204020204" charset="-122"/>
              </a:rPr>
              <a:t>，认清自身的优势与劣势，在可行的方向上寻求突 破。古人经商讲究先于市场，抢夺先发优势，归纳为“人无 我有，人有我优，人优我廉，人廉我转”。这种创新性的</a:t>
            </a:r>
            <a:r>
              <a:rPr lang="zh-CN" altLang="en-US" dirty="0" smtClean="0">
                <a:latin typeface="微软雅黑" panose="020B0503020204020204" charset="-122"/>
                <a:ea typeface="微软雅黑" panose="020B0503020204020204" charset="-122"/>
              </a:rPr>
              <a:t>突破</a:t>
            </a:r>
            <a:r>
              <a:rPr lang="zh-CN" altLang="en-US" dirty="0">
                <a:latin typeface="微软雅黑" panose="020B0503020204020204" charset="-122"/>
                <a:ea typeface="微软雅黑" panose="020B0503020204020204" charset="-122"/>
              </a:rPr>
              <a:t>思维在实际商场中用处很大，例如美国脸谱公司抓住人们 互联网社交需求开创网上社区帝国；马云借助电子商务的巨 大商机创立阿里巴巴神话。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最后</a:t>
            </a:r>
            <a:r>
              <a:rPr lang="zh-CN" altLang="en-US" dirty="0">
                <a:latin typeface="微软雅黑" panose="020B0503020204020204" charset="-122"/>
                <a:ea typeface="微软雅黑" panose="020B0503020204020204" charset="-122"/>
              </a:rPr>
              <a:t>，独立创新贵在坚持，踏实走好每一步。爱迪生在 经历了 </a:t>
            </a:r>
            <a:r>
              <a:rPr lang="en-US" altLang="zh-CN" dirty="0">
                <a:latin typeface="微软雅黑" panose="020B0503020204020204" charset="-122"/>
                <a:ea typeface="微软雅黑" panose="020B0503020204020204" charset="-122"/>
              </a:rPr>
              <a:t>99 </a:t>
            </a:r>
            <a:r>
              <a:rPr lang="zh-CN" altLang="en-US" dirty="0">
                <a:latin typeface="微软雅黑" panose="020B0503020204020204" charset="-122"/>
                <a:ea typeface="微软雅黑" panose="020B0503020204020204" charset="-122"/>
              </a:rPr>
              <a:t>次失败实验后才成功发明了电灯；源赖朝经受住无数次战败后才最终开创镰仓幕府；祖冲之在只使用竹简演算 的情况下坚持不懈终解出圆周率。可见，只要坚持不懈的努 力，终有一天成功会敲响你的门扉。 </a:t>
            </a:r>
            <a:endParaRPr lang="en-US" altLang="zh-CN" dirty="0" smtClean="0">
              <a:latin typeface="微软雅黑" panose="020B0503020204020204" charset="-122"/>
              <a:ea typeface="微软雅黑" panose="020B0503020204020204" charset="-122"/>
            </a:endParaRPr>
          </a:p>
          <a:p>
            <a:pPr marL="12700" indent="457200">
              <a:spcBef>
                <a:spcPts val="105"/>
              </a:spcBef>
              <a:buSzPct val="95000"/>
              <a:tabLst>
                <a:tab pos="662940" algn="l"/>
              </a:tabLst>
            </a:pPr>
            <a:r>
              <a:rPr lang="zh-CN" altLang="en-US" dirty="0" smtClean="0">
                <a:latin typeface="微软雅黑" panose="020B0503020204020204" charset="-122"/>
                <a:ea typeface="微软雅黑" panose="020B0503020204020204" charset="-122"/>
              </a:rPr>
              <a:t>因此</a:t>
            </a:r>
            <a:r>
              <a:rPr lang="zh-CN" altLang="en-US" dirty="0">
                <a:latin typeface="微软雅黑" panose="020B0503020204020204" charset="-122"/>
                <a:ea typeface="微软雅黑" panose="020B0503020204020204" charset="-122"/>
              </a:rPr>
              <a:t>，我们应从前人的智慧中吸取教诲，树立坚定的</a:t>
            </a:r>
            <a:r>
              <a:rPr lang="zh-CN" altLang="en-US" dirty="0" smtClean="0">
                <a:latin typeface="微软雅黑" panose="020B0503020204020204" charset="-122"/>
                <a:ea typeface="微软雅黑" panose="020B0503020204020204" charset="-122"/>
              </a:rPr>
              <a:t>目标</a:t>
            </a:r>
            <a:r>
              <a:rPr lang="zh-CN" altLang="en-US" dirty="0">
                <a:latin typeface="微软雅黑" panose="020B0503020204020204" charset="-122"/>
                <a:ea typeface="微软雅黑" panose="020B0503020204020204" charset="-122"/>
              </a:rPr>
              <a:t>并为之努力，独立思考，开拓创新，成功也必将离我们</a:t>
            </a:r>
            <a:r>
              <a:rPr lang="zh-CN" altLang="en-US" dirty="0" smtClean="0">
                <a:latin typeface="微软雅黑" panose="020B0503020204020204" charset="-122"/>
                <a:ea typeface="微软雅黑" panose="020B0503020204020204" charset="-122"/>
              </a:rPr>
              <a:t>越来越</a:t>
            </a:r>
            <a:r>
              <a:rPr lang="zh-CN" altLang="en-US" dirty="0">
                <a:latin typeface="微软雅黑" panose="020B0503020204020204" charset="-122"/>
                <a:ea typeface="微软雅黑" panose="020B0503020204020204" charset="-122"/>
              </a:rPr>
              <a:t>近。</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3</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915382" y="964631"/>
            <a:ext cx="10952479" cy="1903085"/>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总评</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本文论证结构较清晰但分析论证不足，存在以述代议的情况，可评四类卷</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endParaRPr lang="en-US" sz="2000" dirty="0">
              <a:solidFill>
                <a:schemeClr val="tx1"/>
              </a:solidFill>
              <a:latin typeface="微软雅黑" panose="020B0503020204020204" charset="-122"/>
              <a:ea typeface="微软雅黑" panose="020B0503020204020204" charset="-122"/>
              <a:cs typeface="微软雅黑" panose="020B0503020204020204" charset="-122"/>
            </a:endParaRPr>
          </a:p>
          <a:p>
            <a:pPr marL="12700" indent="457200">
              <a:lnSpc>
                <a:spcPct val="150000"/>
              </a:lnSpc>
              <a:spcBef>
                <a:spcPts val="105"/>
              </a:spcBef>
              <a:buSzPct val="95000"/>
              <a:tabLst>
                <a:tab pos="662940" algn="l"/>
              </a:tabLst>
            </a:pPr>
            <a:r>
              <a:rPr lang="en-US" altLang="zh-CN" sz="2000" dirty="0">
                <a:latin typeface="微软雅黑" panose="020B0503020204020204" charset="-122"/>
                <a:ea typeface="微软雅黑" panose="020B0503020204020204" charset="-122"/>
              </a:rPr>
              <a:t>【1</a:t>
            </a:r>
            <a:r>
              <a:rPr lang="en-US" altLang="zh-CN" sz="2000" dirty="0" smtClean="0">
                <a:latin typeface="微软雅黑" panose="020B0503020204020204" charset="-122"/>
                <a:ea typeface="微软雅黑" panose="020B0503020204020204" charset="-122"/>
              </a:rPr>
              <a:t>】</a:t>
            </a:r>
            <a:r>
              <a:rPr lang="zh-CN" altLang="en-US" sz="2000" dirty="0" smtClean="0">
                <a:latin typeface="微软雅黑" panose="020B0503020204020204" charset="-122"/>
                <a:ea typeface="微软雅黑" panose="020B0503020204020204" charset="-122"/>
              </a:rPr>
              <a:t>以叙代议了，没侧重展开“为什么”</a:t>
            </a:r>
            <a:endParaRPr lang="en-US" alt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marL="12700" indent="457200">
              <a:lnSpc>
                <a:spcPct val="150000"/>
              </a:lnSpc>
              <a:spcBef>
                <a:spcPts val="105"/>
              </a:spcBef>
              <a:buSzPct val="95000"/>
              <a:tabLst>
                <a:tab pos="662940" algn="l"/>
              </a:tabLst>
            </a:pP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3</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45" name="TextBox 115"/>
          <p:cNvSpPr txBox="1"/>
          <p:nvPr/>
        </p:nvSpPr>
        <p:spPr>
          <a:xfrm>
            <a:off x="1425662" y="297905"/>
            <a:ext cx="3370831" cy="460375"/>
          </a:xfrm>
          <a:prstGeom prst="rect">
            <a:avLst/>
          </a:prstGeom>
          <a:noFill/>
        </p:spPr>
        <p:txBody>
          <a:bodyPr wrap="square" rtlCol="0">
            <a:spAutoFit/>
          </a:bodyPr>
          <a:lstStyle/>
          <a:p>
            <a:pPr lvl="0" algn="dist"/>
            <a:r>
              <a:rPr lang="zh-CN" altLang="en-US" sz="2400" b="1" dirty="0">
                <a:solidFill>
                  <a:schemeClr val="tx1"/>
                </a:solidFill>
                <a:latin typeface="微软雅黑" panose="020B0503020204020204" charset="-122"/>
                <a:ea typeface="微软雅黑" panose="020B0503020204020204" charset="-122"/>
                <a:sym typeface="Source Han Serif SC" panose="02020400000000000000" pitchFamily="18" charset="-122"/>
              </a:rPr>
              <a:t>模考一</a:t>
            </a:r>
            <a:endParaRPr lang="zh-CN" altLang="en-US" sz="2400" b="1" dirty="0">
              <a:solidFill>
                <a:schemeClr val="tx1"/>
              </a:solidFill>
              <a:latin typeface="微软雅黑" panose="020B0503020204020204" charset="-122"/>
              <a:ea typeface="微软雅黑" panose="020B0503020204020204" charset="-122"/>
              <a:sym typeface="Source Han Serif SC" panose="02020400000000000000" pitchFamily="18" charset="-122"/>
            </a:endParaRPr>
          </a:p>
        </p:txBody>
      </p:sp>
      <p:sp>
        <p:nvSpPr>
          <p:cNvPr id="4" name="TextBox 30"/>
          <p:cNvSpPr txBox="1"/>
          <p:nvPr/>
        </p:nvSpPr>
        <p:spPr>
          <a:xfrm>
            <a:off x="1091565" y="1201420"/>
            <a:ext cx="10717530" cy="3784600"/>
          </a:xfrm>
          <a:prstGeom prst="rect">
            <a:avLst/>
          </a:prstGeom>
          <a:noFill/>
        </p:spPr>
        <p:txBody>
          <a:bodyPr wrap="square" rtlCol="0">
            <a:spAutoFit/>
          </a:bodyPr>
          <a:lstStyle/>
          <a:p>
            <a:pPr>
              <a:lnSpc>
                <a:spcPct val="200000"/>
              </a:lnSpc>
            </a:pPr>
            <a:r>
              <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56.论证有效性分析</a:t>
            </a:r>
            <a:endPar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a:lnSpc>
                <a:spcPct val="200000"/>
              </a:lnSpc>
            </a:pPr>
            <a:r>
              <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分析下面的论证在概念、论据、论证方式、结论等方面的有效性。600 字左右。（提示：分析论证的有效性一般要求是：概念及主要概念界定和使用的准确性及前后是否互相矛盾，有无各种明显的逻辑错误，论据是否支持结论，论据的成立条件是否充分。还要注意逻辑结构和语言运用。）</a:t>
            </a:r>
            <a:endPar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a:lnSpc>
                <a:spcPct val="200000"/>
              </a:lnSpc>
            </a:pPr>
            <a:endPar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Effect transition="in" filter="wipe(left)">
                                      <p:cBhvr>
                                        <p:cTn id="7" dur="100"/>
                                        <p:tgtEl>
                                          <p:spTgt spid="4"/>
                                        </p:tgtEl>
                                      </p:cBhvr>
                                    </p:animEffect>
                                  </p:childTnLst>
                                </p:cTn>
                              </p:par>
                              <p:par>
                                <p:cTn id="8" presetID="36" presetClass="emph" presetSubtype="0" fill="hold" grpId="1" nodeType="withEffect">
                                  <p:stCondLst>
                                    <p:cond delay="0"/>
                                  </p:stCondLst>
                                  <p:iterate type="lt">
                                    <p:tmPct val="30000"/>
                                  </p:iterate>
                                  <p:childTnLst>
                                    <p:animScale>
                                      <p:cBhvr>
                                        <p:cTn id="9" dur="50" autoRev="1" fill="hold">
                                          <p:stCondLst>
                                            <p:cond delay="0"/>
                                          </p:stCondLst>
                                        </p:cTn>
                                        <p:tgtEl>
                                          <p:spTgt spid="4"/>
                                        </p:tgtEl>
                                      </p:cBhvr>
                                      <p:to x="80000" y="100000"/>
                                    </p:animScale>
                                    <p:anim by="(#ppt_w*0.10)" calcmode="lin" valueType="num">
                                      <p:cBhvr>
                                        <p:cTn id="10" dur="50" autoRev="1" fill="hold">
                                          <p:stCondLst>
                                            <p:cond delay="0"/>
                                          </p:stCondLst>
                                        </p:cTn>
                                        <p:tgtEl>
                                          <p:spTgt spid="4"/>
                                        </p:tgtEl>
                                        <p:attrNameLst>
                                          <p:attrName>ppt_x</p:attrName>
                                        </p:attrNameLst>
                                      </p:cBhvr>
                                    </p:anim>
                                    <p:anim by="(-#ppt_w*0.10)" calcmode="lin" valueType="num">
                                      <p:cBhvr>
                                        <p:cTn id="11" dur="50" autoRev="1" fill="hold">
                                          <p:stCondLst>
                                            <p:cond delay="0"/>
                                          </p:stCondLst>
                                        </p:cTn>
                                        <p:tgtEl>
                                          <p:spTgt spid="4"/>
                                        </p:tgtEl>
                                        <p:attrNameLst>
                                          <p:attrName>ppt_y</p:attrName>
                                        </p:attrNameLst>
                                      </p:cBhvr>
                                    </p:anim>
                                    <p:animRot by="-480000">
                                      <p:cBhvr>
                                        <p:cTn id="12" dur="50" autoRev="1"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12060" y="759480"/>
            <a:ext cx="10952479" cy="6042360"/>
          </a:xfrm>
          <a:prstGeom prst="rect">
            <a:avLst/>
          </a:prstGeom>
        </p:spPr>
        <p:txBody>
          <a:bodyPr vert="horz" wrap="square" lIns="0" tIns="17780" rIns="0" bIns="0" rtlCol="0">
            <a:spAutoFit/>
          </a:bodyPr>
          <a:lstStyle/>
          <a:p>
            <a:pPr marL="12700" indent="457200" algn="ctr">
              <a:lnSpc>
                <a:spcPct val="120000"/>
              </a:lnSpc>
              <a:spcBef>
                <a:spcPts val="105"/>
              </a:spcBef>
              <a:buSzPct val="95000"/>
              <a:tabLst>
                <a:tab pos="662940" algn="l"/>
              </a:tabLst>
            </a:pPr>
            <a:r>
              <a:rPr lang="zh-CN" altLang="en-US" dirty="0">
                <a:latin typeface="微软雅黑" panose="020B0503020204020204" charset="-122"/>
                <a:ea typeface="微软雅黑" panose="020B0503020204020204" charset="-122"/>
              </a:rPr>
              <a:t>戒骄戒躁与</a:t>
            </a:r>
            <a:r>
              <a:rPr lang="zh-CN" altLang="en-US" dirty="0" smtClean="0">
                <a:latin typeface="微软雅黑" panose="020B0503020204020204" charset="-122"/>
                <a:ea typeface="微软雅黑" panose="020B0503020204020204" charset="-122"/>
              </a:rPr>
              <a:t>广开言路</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学问</a:t>
            </a:r>
            <a:r>
              <a:rPr lang="zh-CN" altLang="en-US" dirty="0">
                <a:latin typeface="微软雅黑" panose="020B0503020204020204" charset="-122"/>
                <a:ea typeface="微软雅黑" panose="020B0503020204020204" charset="-122"/>
              </a:rPr>
              <a:t>不是随随便便就可以做的，中国现代著名哲学家熊 十力先生在</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十力语要</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中提及了当代做学问的知识分子中 有两大弊病：一、浮躁；二、人云亦云。不可不谓其精辟， 一语中的。 </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诚然</a:t>
            </a:r>
            <a:r>
              <a:rPr lang="zh-CN" altLang="en-US" dirty="0">
                <a:latin typeface="微软雅黑" panose="020B0503020204020204" charset="-122"/>
                <a:ea typeface="微软雅黑" panose="020B0503020204020204" charset="-122"/>
              </a:rPr>
              <a:t>，熊十力先生一针见血的结论确实揭示了现在</a:t>
            </a:r>
            <a:r>
              <a:rPr lang="zh-CN" altLang="en-US" dirty="0" smtClean="0">
                <a:latin typeface="微软雅黑" panose="020B0503020204020204" charset="-122"/>
                <a:ea typeface="微软雅黑" panose="020B0503020204020204" charset="-122"/>
              </a:rPr>
              <a:t>某些知识分子</a:t>
            </a:r>
            <a:r>
              <a:rPr lang="zh-CN" altLang="en-US" dirty="0">
                <a:latin typeface="微软雅黑" panose="020B0503020204020204" charset="-122"/>
                <a:ea typeface="微软雅黑" panose="020B0503020204020204" charset="-122"/>
              </a:rPr>
              <a:t>的状态，急功近利，庸庸碌碌，不务正业，</a:t>
            </a:r>
            <a:r>
              <a:rPr lang="zh-CN" altLang="en-US" dirty="0" smtClean="0">
                <a:latin typeface="微软雅黑" panose="020B0503020204020204" charset="-122"/>
                <a:ea typeface="微软雅黑" panose="020B0503020204020204" charset="-122"/>
              </a:rPr>
              <a:t>人云亦云</a:t>
            </a:r>
            <a:r>
              <a:rPr lang="zh-CN" altLang="en-US" dirty="0">
                <a:latin typeface="微软雅黑" panose="020B0503020204020204" charset="-122"/>
                <a:ea typeface="微软雅黑" panose="020B0503020204020204" charset="-122"/>
              </a:rPr>
              <a:t>。如此种种，致使神圣的学术殿堂上笑话百出，丑闻不断， 从论文造假到学历造假，他们被一次又一次得推上了“风口 浪尖”，曝光在大众的面前，也让他们真正的成为了“弄潮 儿”</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纵观古今，我们应当还记得在春秋战国时期，知识分子 中不同流派的涌现以及各流派间争芳斗艳的局面，史称百家 争鸣。时至今日，其间儒、道、法、墨等学术流派的</a:t>
            </a:r>
            <a:r>
              <a:rPr lang="zh-CN" altLang="en-US" dirty="0" smtClean="0">
                <a:latin typeface="微软雅黑" panose="020B0503020204020204" charset="-122"/>
                <a:ea typeface="微软雅黑" panose="020B0503020204020204" charset="-122"/>
              </a:rPr>
              <a:t>影响力仍然</a:t>
            </a:r>
            <a:r>
              <a:rPr lang="zh-CN" altLang="en-US" dirty="0">
                <a:latin typeface="微软雅黑" panose="020B0503020204020204" charset="-122"/>
                <a:ea typeface="微软雅黑" panose="020B0503020204020204" charset="-122"/>
              </a:rPr>
              <a:t>在学术界发挥着重要的作用并广泛影响着大众的生活， 由此我们可以看出百花齐放的裨益。虽然春秋战国时代已</a:t>
            </a:r>
            <a:r>
              <a:rPr lang="zh-CN" altLang="en-US" dirty="0" smtClean="0">
                <a:latin typeface="微软雅黑" panose="020B0503020204020204" charset="-122"/>
                <a:ea typeface="微软雅黑" panose="020B0503020204020204" charset="-122"/>
              </a:rPr>
              <a:t>离我们</a:t>
            </a:r>
            <a:r>
              <a:rPr lang="zh-CN" altLang="en-US" dirty="0">
                <a:latin typeface="微软雅黑" panose="020B0503020204020204" charset="-122"/>
                <a:ea typeface="微软雅黑" panose="020B0503020204020204" charset="-122"/>
              </a:rPr>
              <a:t>远去，但是对于学术研究来说，广开言路在当今时代同 样也是需要的。 </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在</a:t>
            </a:r>
            <a:r>
              <a:rPr lang="zh-CN" altLang="en-US" dirty="0">
                <a:latin typeface="微软雅黑" panose="020B0503020204020204" charset="-122"/>
                <a:ea typeface="微软雅黑" panose="020B0503020204020204" charset="-122"/>
              </a:rPr>
              <a:t>每次舆论哗然之后，我们都不禁深思，现在的</a:t>
            </a:r>
            <a:r>
              <a:rPr lang="zh-CN" altLang="en-US" dirty="0" smtClean="0">
                <a:latin typeface="微软雅黑" panose="020B0503020204020204" charset="-122"/>
                <a:ea typeface="微软雅黑" panose="020B0503020204020204" charset="-122"/>
              </a:rPr>
              <a:t>知识分子</a:t>
            </a:r>
            <a:r>
              <a:rPr lang="zh-CN" altLang="en-US" dirty="0">
                <a:latin typeface="微软雅黑" panose="020B0503020204020204" charset="-122"/>
                <a:ea typeface="微软雅黑" panose="020B0503020204020204" charset="-122"/>
              </a:rPr>
              <a:t>到底怎么了？他们在关注什么？学问到底应当如何做？在 我的观点中，首先，我们应当广开言路，允许和鼓励大家</a:t>
            </a:r>
            <a:r>
              <a:rPr lang="zh-CN" altLang="en-US" dirty="0" smtClean="0">
                <a:latin typeface="微软雅黑" panose="020B0503020204020204" charset="-122"/>
                <a:ea typeface="微软雅黑" panose="020B0503020204020204" charset="-122"/>
              </a:rPr>
              <a:t>发出</a:t>
            </a:r>
            <a:r>
              <a:rPr lang="zh-CN" altLang="en-US" dirty="0">
                <a:latin typeface="微软雅黑" panose="020B0503020204020204" charset="-122"/>
                <a:ea typeface="微软雅黑" panose="020B0503020204020204" charset="-122"/>
              </a:rPr>
              <a:t>不同的声音，勇于陈述自己的不同意见和观点，并且</a:t>
            </a:r>
            <a:r>
              <a:rPr lang="zh-CN" altLang="en-US" dirty="0" smtClean="0">
                <a:latin typeface="微软雅黑" panose="020B0503020204020204" charset="-122"/>
                <a:ea typeface="微软雅黑" panose="020B0503020204020204" charset="-122"/>
              </a:rPr>
              <a:t>能够在</a:t>
            </a:r>
            <a:r>
              <a:rPr lang="zh-CN" altLang="en-US" dirty="0">
                <a:latin typeface="微软雅黑" panose="020B0503020204020204" charset="-122"/>
                <a:ea typeface="微软雅黑" panose="020B0503020204020204" charset="-122"/>
              </a:rPr>
              <a:t>学术领域形成一个良性竞争的氛围；其次，知识分子</a:t>
            </a:r>
            <a:r>
              <a:rPr lang="zh-CN" altLang="en-US" dirty="0" smtClean="0">
                <a:latin typeface="微软雅黑" panose="020B0503020204020204" charset="-122"/>
                <a:ea typeface="微软雅黑" panose="020B0503020204020204" charset="-122"/>
              </a:rPr>
              <a:t>需要静</a:t>
            </a:r>
            <a:r>
              <a:rPr lang="zh-CN" altLang="en-US" dirty="0">
                <a:latin typeface="微软雅黑" panose="020B0503020204020204" charset="-122"/>
                <a:ea typeface="微软雅黑" panose="020B0503020204020204" charset="-122"/>
              </a:rPr>
              <a:t>下心，用审慎和治学严谨的态度来对待学问，知识分子应 当清醒地认识到，他们的一言一行对大众有着深远的影响力， 并对大众的未来行为和思想起着导向的作用；最后，我们应当建立起合适的激励和监管机制，对于一些新颖、创新的观 点进行正面的肯定和褒奖，同时，对于那些剽窃、弄虚作假 的个案进行坚决的打击，起到杀一儆百的作用。 </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如果</a:t>
            </a:r>
            <a:r>
              <a:rPr lang="zh-CN" altLang="en-US" dirty="0">
                <a:latin typeface="微软雅黑" panose="020B0503020204020204" charset="-122"/>
                <a:ea typeface="微软雅黑" panose="020B0503020204020204" charset="-122"/>
              </a:rPr>
              <a:t>整个学术界能够端正态度、戒骄戒躁、百花齐放</a:t>
            </a:r>
            <a:r>
              <a:rPr lang="zh-CN" altLang="en-US" dirty="0" smtClean="0">
                <a:latin typeface="微软雅黑" panose="020B0503020204020204" charset="-122"/>
                <a:ea typeface="微软雅黑" panose="020B0503020204020204" charset="-122"/>
              </a:rPr>
              <a:t>的话</a:t>
            </a:r>
            <a:r>
              <a:rPr lang="zh-CN" altLang="en-US" dirty="0">
                <a:latin typeface="微软雅黑" panose="020B0503020204020204" charset="-122"/>
                <a:ea typeface="微软雅黑" panose="020B0503020204020204" charset="-122"/>
              </a:rPr>
              <a:t>，谁又能不保证中国会出现又一个新文化运动呢？</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4</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12060" y="759480"/>
            <a:ext cx="10952479" cy="6042360"/>
          </a:xfrm>
          <a:prstGeom prst="rect">
            <a:avLst/>
          </a:prstGeom>
        </p:spPr>
        <p:txBody>
          <a:bodyPr vert="horz" wrap="square" lIns="0" tIns="17780" rIns="0" bIns="0" rtlCol="0">
            <a:spAutoFit/>
          </a:bodyPr>
          <a:lstStyle/>
          <a:p>
            <a:pPr marL="12700" indent="457200" algn="ctr">
              <a:lnSpc>
                <a:spcPct val="120000"/>
              </a:lnSpc>
              <a:spcBef>
                <a:spcPts val="105"/>
              </a:spcBef>
              <a:buSzPct val="95000"/>
              <a:tabLst>
                <a:tab pos="662940" algn="l"/>
              </a:tabLst>
            </a:pPr>
            <a:r>
              <a:rPr lang="zh-CN" altLang="en-US" dirty="0">
                <a:latin typeface="微软雅黑" panose="020B0503020204020204" charset="-122"/>
                <a:ea typeface="微软雅黑" panose="020B0503020204020204" charset="-122"/>
              </a:rPr>
              <a:t>戒骄戒躁与广开言路 </a:t>
            </a:r>
            <a:r>
              <a:rPr lang="en-US" altLang="zh-CN" dirty="0">
                <a:latin typeface="微软雅黑" panose="020B0503020204020204" charset="-122"/>
                <a:ea typeface="微软雅黑" panose="020B0503020204020204" charset="-122"/>
              </a:rPr>
              <a:t>【1】 </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学问</a:t>
            </a:r>
            <a:r>
              <a:rPr lang="zh-CN" altLang="en-US" dirty="0">
                <a:latin typeface="微软雅黑" panose="020B0503020204020204" charset="-122"/>
                <a:ea typeface="微软雅黑" panose="020B0503020204020204" charset="-122"/>
              </a:rPr>
              <a:t>不是随随便便就可以做的，中国现代著名哲学家熊 十力先生在</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十力语要</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中提及了当代做学问的知识分子中 有两大弊病：一、浮躁；二、人云亦云。不可不谓其精辟， 一语中的。 </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诚然</a:t>
            </a:r>
            <a:r>
              <a:rPr lang="zh-CN" altLang="en-US" dirty="0">
                <a:latin typeface="微软雅黑" panose="020B0503020204020204" charset="-122"/>
                <a:ea typeface="微软雅黑" panose="020B0503020204020204" charset="-122"/>
              </a:rPr>
              <a:t>，熊十力先生一针见血的结论确实揭示了现在</a:t>
            </a:r>
            <a:r>
              <a:rPr lang="zh-CN" altLang="en-US" dirty="0" smtClean="0">
                <a:latin typeface="微软雅黑" panose="020B0503020204020204" charset="-122"/>
                <a:ea typeface="微软雅黑" panose="020B0503020204020204" charset="-122"/>
              </a:rPr>
              <a:t>某些知识分子</a:t>
            </a:r>
            <a:r>
              <a:rPr lang="zh-CN" altLang="en-US" dirty="0">
                <a:latin typeface="微软雅黑" panose="020B0503020204020204" charset="-122"/>
                <a:ea typeface="微软雅黑" panose="020B0503020204020204" charset="-122"/>
              </a:rPr>
              <a:t>的状态，急功近利，庸庸碌碌，不务正业，</a:t>
            </a:r>
            <a:r>
              <a:rPr lang="zh-CN" altLang="en-US" dirty="0" smtClean="0">
                <a:latin typeface="微软雅黑" panose="020B0503020204020204" charset="-122"/>
                <a:ea typeface="微软雅黑" panose="020B0503020204020204" charset="-122"/>
              </a:rPr>
              <a:t>人云亦云</a:t>
            </a:r>
            <a:r>
              <a:rPr lang="zh-CN" altLang="en-US" dirty="0">
                <a:latin typeface="微软雅黑" panose="020B0503020204020204" charset="-122"/>
                <a:ea typeface="微软雅黑" panose="020B0503020204020204" charset="-122"/>
              </a:rPr>
              <a:t>。如此种种，致使神圣的学术殿堂上笑话百出，丑闻不断， 从论文造假到学历造假，他们被一次又一次得推上了“风口 浪尖”，曝光在大众的面前，也让他们真正的成为了“弄潮 儿”</a:t>
            </a:r>
            <a:r>
              <a:rPr lang="zh-CN" altLang="en-US" dirty="0" smtClean="0">
                <a:latin typeface="微软雅黑" panose="020B0503020204020204" charset="-122"/>
                <a:ea typeface="微软雅黑" panose="020B0503020204020204" charset="-122"/>
              </a:rPr>
              <a:t>。</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 </a:t>
            </a:r>
            <a:r>
              <a:rPr lang="zh-CN" altLang="en-US" dirty="0">
                <a:latin typeface="微软雅黑" panose="020B0503020204020204" charset="-122"/>
                <a:ea typeface="微软雅黑" panose="020B0503020204020204" charset="-122"/>
              </a:rPr>
              <a:t>纵观古今，我们应当还记得在春秋战国时期，知识分子 中不同流派的涌现以及各流派间争芳斗艳的局面，史称百家 争鸣。时至今日，其间儒、道、法、墨等学术流派的</a:t>
            </a:r>
            <a:r>
              <a:rPr lang="zh-CN" altLang="en-US" dirty="0" smtClean="0">
                <a:latin typeface="微软雅黑" panose="020B0503020204020204" charset="-122"/>
                <a:ea typeface="微软雅黑" panose="020B0503020204020204" charset="-122"/>
              </a:rPr>
              <a:t>影响力仍然</a:t>
            </a:r>
            <a:r>
              <a:rPr lang="zh-CN" altLang="en-US" dirty="0">
                <a:latin typeface="微软雅黑" panose="020B0503020204020204" charset="-122"/>
                <a:ea typeface="微软雅黑" panose="020B0503020204020204" charset="-122"/>
              </a:rPr>
              <a:t>在学术界发挥着重要的作用并广泛影响着大众的生活， 由此我们可以看出百花齐放的裨益。虽然春秋战国时代已</a:t>
            </a:r>
            <a:r>
              <a:rPr lang="zh-CN" altLang="en-US" dirty="0" smtClean="0">
                <a:latin typeface="微软雅黑" panose="020B0503020204020204" charset="-122"/>
                <a:ea typeface="微软雅黑" panose="020B0503020204020204" charset="-122"/>
              </a:rPr>
              <a:t>离我们</a:t>
            </a:r>
            <a:r>
              <a:rPr lang="zh-CN" altLang="en-US" dirty="0">
                <a:latin typeface="微软雅黑" panose="020B0503020204020204" charset="-122"/>
                <a:ea typeface="微软雅黑" panose="020B0503020204020204" charset="-122"/>
              </a:rPr>
              <a:t>远去，但是对于学术研究来说，广开言路在当今时代同 样也是需要的。 </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在</a:t>
            </a:r>
            <a:r>
              <a:rPr lang="zh-CN" altLang="en-US" dirty="0">
                <a:latin typeface="微软雅黑" panose="020B0503020204020204" charset="-122"/>
                <a:ea typeface="微软雅黑" panose="020B0503020204020204" charset="-122"/>
              </a:rPr>
              <a:t>每次舆论哗然之后，我们都不禁深思，现在的</a:t>
            </a:r>
            <a:r>
              <a:rPr lang="zh-CN" altLang="en-US" dirty="0" smtClean="0">
                <a:latin typeface="微软雅黑" panose="020B0503020204020204" charset="-122"/>
                <a:ea typeface="微软雅黑" panose="020B0503020204020204" charset="-122"/>
              </a:rPr>
              <a:t>知识分子</a:t>
            </a:r>
            <a:r>
              <a:rPr lang="zh-CN" altLang="en-US" dirty="0">
                <a:latin typeface="微软雅黑" panose="020B0503020204020204" charset="-122"/>
                <a:ea typeface="微软雅黑" panose="020B0503020204020204" charset="-122"/>
              </a:rPr>
              <a:t>到底怎么了？他们在关注什么？学问到底应当如何做？在 我的观点中，首先，我们应当广开言路，允许和鼓励大家</a:t>
            </a:r>
            <a:r>
              <a:rPr lang="zh-CN" altLang="en-US" dirty="0" smtClean="0">
                <a:latin typeface="微软雅黑" panose="020B0503020204020204" charset="-122"/>
                <a:ea typeface="微软雅黑" panose="020B0503020204020204" charset="-122"/>
              </a:rPr>
              <a:t>发出</a:t>
            </a:r>
            <a:r>
              <a:rPr lang="zh-CN" altLang="en-US" dirty="0">
                <a:latin typeface="微软雅黑" panose="020B0503020204020204" charset="-122"/>
                <a:ea typeface="微软雅黑" panose="020B0503020204020204" charset="-122"/>
              </a:rPr>
              <a:t>不同的声音，勇于陈述自己的不同意见和观点，并且</a:t>
            </a:r>
            <a:r>
              <a:rPr lang="zh-CN" altLang="en-US" dirty="0" smtClean="0">
                <a:latin typeface="微软雅黑" panose="020B0503020204020204" charset="-122"/>
                <a:ea typeface="微软雅黑" panose="020B0503020204020204" charset="-122"/>
              </a:rPr>
              <a:t>能够在</a:t>
            </a:r>
            <a:r>
              <a:rPr lang="zh-CN" altLang="en-US" dirty="0">
                <a:latin typeface="微软雅黑" panose="020B0503020204020204" charset="-122"/>
                <a:ea typeface="微软雅黑" panose="020B0503020204020204" charset="-122"/>
              </a:rPr>
              <a:t>学术领域形成一个良性竞争的氛围；其次，知识分子</a:t>
            </a:r>
            <a:r>
              <a:rPr lang="zh-CN" altLang="en-US" dirty="0" smtClean="0">
                <a:latin typeface="微软雅黑" panose="020B0503020204020204" charset="-122"/>
                <a:ea typeface="微软雅黑" panose="020B0503020204020204" charset="-122"/>
              </a:rPr>
              <a:t>需要静</a:t>
            </a:r>
            <a:r>
              <a:rPr lang="zh-CN" altLang="en-US" dirty="0">
                <a:latin typeface="微软雅黑" panose="020B0503020204020204" charset="-122"/>
                <a:ea typeface="微软雅黑" panose="020B0503020204020204" charset="-122"/>
              </a:rPr>
              <a:t>下心，用审慎和治学严谨的态度来对待学问，知识分子应 当清醒地认识到，他们的一言一行对大众有着深远的影响力， 并对大众的未来行为和思想起着导向的作用；最后，我们应当建立起合适的激励和监管机制，对于一些新颖、创新的观 点进行正面的肯定和褒奖，同时，对于那些剽窃、弄虚作假 的个案进行坚决的打击，起到杀一儆百的作用。 </a:t>
            </a:r>
            <a:endParaRPr lang="en-US" altLang="zh-CN" dirty="0" smtClean="0">
              <a:latin typeface="微软雅黑" panose="020B0503020204020204" charset="-122"/>
              <a:ea typeface="微软雅黑" panose="020B0503020204020204" charset="-122"/>
            </a:endParaRPr>
          </a:p>
          <a:p>
            <a:pPr marL="12700" indent="457200">
              <a:lnSpc>
                <a:spcPct val="120000"/>
              </a:lnSpc>
              <a:spcBef>
                <a:spcPts val="105"/>
              </a:spcBef>
              <a:buSzPct val="95000"/>
              <a:tabLst>
                <a:tab pos="662940" algn="l"/>
              </a:tabLst>
            </a:pPr>
            <a:r>
              <a:rPr lang="zh-CN" altLang="en-US" dirty="0" smtClean="0">
                <a:latin typeface="微软雅黑" panose="020B0503020204020204" charset="-122"/>
                <a:ea typeface="微软雅黑" panose="020B0503020204020204" charset="-122"/>
              </a:rPr>
              <a:t>如果</a:t>
            </a:r>
            <a:r>
              <a:rPr lang="zh-CN" altLang="en-US" dirty="0">
                <a:latin typeface="微软雅黑" panose="020B0503020204020204" charset="-122"/>
                <a:ea typeface="微软雅黑" panose="020B0503020204020204" charset="-122"/>
              </a:rPr>
              <a:t>整个学术界能够端正态度、戒骄戒躁、百花齐放</a:t>
            </a:r>
            <a:r>
              <a:rPr lang="zh-CN" altLang="en-US" dirty="0" smtClean="0">
                <a:latin typeface="微软雅黑" panose="020B0503020204020204" charset="-122"/>
                <a:ea typeface="微软雅黑" panose="020B0503020204020204" charset="-122"/>
              </a:rPr>
              <a:t>的话</a:t>
            </a:r>
            <a:r>
              <a:rPr lang="zh-CN" altLang="en-US" dirty="0">
                <a:latin typeface="微软雅黑" panose="020B0503020204020204" charset="-122"/>
                <a:ea typeface="微软雅黑" panose="020B0503020204020204" charset="-122"/>
              </a:rPr>
              <a:t>，谁又能不保证中国会出现又一个新文化运动呢？</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4</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53389" y="904825"/>
            <a:ext cx="10952479" cy="431144"/>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总评</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本文立意不够准确，观点不够明确，可评五类卷。</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习作</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4</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9760" y="832152"/>
            <a:ext cx="10952479" cy="5972982"/>
          </a:xfrm>
          <a:prstGeom prst="rect">
            <a:avLst/>
          </a:prstGeom>
        </p:spPr>
        <p:txBody>
          <a:bodyPr vert="horz" wrap="square" lIns="0" tIns="17780" rIns="0" bIns="0" rtlCol="0">
            <a:spAutoFit/>
          </a:bodyPr>
          <a:lstStyle/>
          <a:p>
            <a:pPr algn="ctr">
              <a:lnSpc>
                <a:spcPct val="120000"/>
              </a:lnSpc>
            </a:pPr>
            <a:r>
              <a:rPr lang="zh-CN" altLang="en-US" dirty="0">
                <a:latin typeface="微软雅黑" panose="020B0503020204020204" charset="-122"/>
                <a:ea typeface="微软雅黑" panose="020B0503020204020204" charset="-122"/>
              </a:rPr>
              <a:t>学术跟风，危害无穷 </a:t>
            </a:r>
            <a:endParaRPr lang="zh-CN" altLang="en-US" dirty="0">
              <a:latin typeface="微软雅黑" panose="020B0503020204020204" charset="-122"/>
              <a:ea typeface="微软雅黑" panose="020B0503020204020204" charset="-122"/>
            </a:endParaRPr>
          </a:p>
          <a:p>
            <a:pPr>
              <a:lnSpc>
                <a:spcPct val="120000"/>
              </a:lnSpc>
            </a:pPr>
            <a:r>
              <a:rPr lang="zh-CN" altLang="en-US" dirty="0">
                <a:latin typeface="微软雅黑" panose="020B0503020204020204" charset="-122"/>
                <a:ea typeface="微软雅黑" panose="020B0503020204020204" charset="-122"/>
              </a:rPr>
              <a:t>　　诚如熊十力先生所言，学人“总好追逐风气”，此种“跟风”陋习实乃危害无穷。今天读来，结合现实，仍觉其力透纸背，值得深思。</a:t>
            </a:r>
            <a:br>
              <a:rPr lang="zh-CN" altLang="en-US" dirty="0">
                <a:latin typeface="微软雅黑" panose="020B0503020204020204" charset="-122"/>
                <a:ea typeface="微软雅黑" panose="020B0503020204020204" charset="-122"/>
              </a:rPr>
            </a:br>
            <a:r>
              <a:rPr lang="zh-CN" altLang="en-US" dirty="0">
                <a:latin typeface="微软雅黑" panose="020B0503020204020204" charset="-122"/>
                <a:ea typeface="微软雅黑" panose="020B0503020204020204" charset="-122"/>
              </a:rPr>
              <a:t>　　首先，学术跟风严重危及学者的学术研究。学海无边而精力有限，只有数十年如一日地学术有专攻，才可能成为相应方面的专家，并有所创新和突破。居里夫人一辈子只专注于放射性物质钋和镭的研究；陈景润则倾其毕生的心血来解答哥德巴赫的猜想。相反，如果你一味地追逐时代的“潮流”，什么热门就“跟风”研究什么，那你就只能沦为“无牢固与永久不改之业”的轻浮浅薄的二流学者或人云亦云的学术贩子。</a:t>
            </a:r>
            <a:br>
              <a:rPr lang="zh-CN" altLang="en-US" dirty="0">
                <a:latin typeface="微软雅黑" panose="020B0503020204020204" charset="-122"/>
                <a:ea typeface="微软雅黑" panose="020B0503020204020204" charset="-122"/>
              </a:rPr>
            </a:br>
            <a:r>
              <a:rPr lang="zh-CN" altLang="en-US" dirty="0">
                <a:latin typeface="微软雅黑" panose="020B0503020204020204" charset="-122"/>
                <a:ea typeface="微软雅黑" panose="020B0503020204020204" charset="-122"/>
              </a:rPr>
              <a:t>　　其次，学术跟风严重损害国家的自主创新。急功近利的学术跟风势必会浪费原本有限的科研资源，导致许多基础性、风险性的学术领域“无人过问”，从而严重影响我国的自主创新能力。在科学技术是第一生产力、全球化竞争日趋激烈的今天，自主创新能力的缺乏，按熊先生的说法，可是国家民族危亡的象征。所以，每一个有爱国心的学者都应该努力以自身的自主创新来推动国家的自主创新。</a:t>
            </a:r>
            <a:br>
              <a:rPr lang="zh-CN" altLang="en-US" dirty="0">
                <a:latin typeface="微软雅黑" panose="020B0503020204020204" charset="-122"/>
                <a:ea typeface="微软雅黑" panose="020B0503020204020204" charset="-122"/>
              </a:rPr>
            </a:br>
            <a:r>
              <a:rPr lang="zh-CN" altLang="en-US" dirty="0">
                <a:latin typeface="微软雅黑" panose="020B0503020204020204" charset="-122"/>
                <a:ea typeface="微软雅黑" panose="020B0503020204020204" charset="-122"/>
              </a:rPr>
              <a:t>　　最后，学术跟风严重败坏社会的道德风气。德国哲学家费希特在</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论学者的使命</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一书中义正词严地指出，作为知识乃至真理的化身，学者不只是“社会的大脑”，更应该是“人类的师表”和“道德的楷模”。如果这些在世人心目中一直享有崇高地位的学者，都堕落成为浮躁肤浅的“逐臭之夫”，这将多么严重地败坏整个社会的风气。</a:t>
            </a:r>
            <a:br>
              <a:rPr lang="zh-CN" altLang="en-US" dirty="0">
                <a:latin typeface="微软雅黑" panose="020B0503020204020204" charset="-122"/>
                <a:ea typeface="微软雅黑" panose="020B0503020204020204" charset="-122"/>
              </a:rPr>
            </a:br>
            <a:r>
              <a:rPr lang="zh-CN" altLang="en-US" dirty="0">
                <a:latin typeface="微软雅黑" panose="020B0503020204020204" charset="-122"/>
                <a:ea typeface="微软雅黑" panose="020B0503020204020204" charset="-122"/>
              </a:rPr>
              <a:t>　　“夫夷以近，则游者众；险以远，则至者少。而世之奇伟瑰怪非常之观，常在于险远。”但愿我们的学者戒除跟风陋习，在冷僻险远的自主创新的学术道路上，有“当今之世，舍我其谁”的英雄气概，并最终领略到学术和人生的“奇伟瑰怪非常之观”。 </a:t>
            </a:r>
            <a:endParaRPr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3022439" cy="46166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参考范文</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5"/>
          <p:cNvGrpSpPr/>
          <p:nvPr>
            <p:custDataLst>
              <p:tags r:id="rId1"/>
            </p:custDataLst>
          </p:nvPr>
        </p:nvGrpSpPr>
        <p:grpSpPr bwMode="auto">
          <a:xfrm rot="5400000">
            <a:off x="6811095" y="1666415"/>
            <a:ext cx="2620089" cy="2278128"/>
            <a:chOff x="5803300" y="1948400"/>
            <a:chExt cx="2164994" cy="1905223"/>
          </a:xfrm>
        </p:grpSpPr>
        <p:sp>
          <p:nvSpPr>
            <p:cNvPr id="10" name="7"/>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b="1">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1" name="6"/>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12" name="4"/>
          <p:cNvSpPr txBox="1"/>
          <p:nvPr>
            <p:custDataLst>
              <p:tags r:id="rId2"/>
            </p:custDataLst>
          </p:nvPr>
        </p:nvSpPr>
        <p:spPr>
          <a:xfrm>
            <a:off x="6780373" y="2001248"/>
            <a:ext cx="2713761" cy="1630793"/>
          </a:xfrm>
          <a:prstGeom prst="rect">
            <a:avLst/>
          </a:prstGeom>
          <a:noFill/>
        </p:spPr>
        <p:txBody>
          <a:bodyPr wrap="square" lIns="86005" tIns="43002" rIns="86005" bIns="43002">
            <a:spAutoFit/>
          </a:bodyPr>
          <a:lstStyle/>
          <a:p>
            <a:pPr algn="ctr">
              <a:defRPr/>
            </a:pPr>
            <a:r>
              <a:rPr lang="en-US" altLang="zh-CN" sz="1003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04</a:t>
            </a:r>
            <a:endParaRPr lang="zh-CN" altLang="en-US" sz="1003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4" name="2"/>
          <p:cNvSpPr txBox="1"/>
          <p:nvPr>
            <p:custDataLst>
              <p:tags r:id="rId3"/>
            </p:custDataLst>
          </p:nvPr>
        </p:nvSpPr>
        <p:spPr>
          <a:xfrm>
            <a:off x="6052075" y="4068479"/>
            <a:ext cx="4084429" cy="1192530"/>
          </a:xfrm>
          <a:prstGeom prst="rect">
            <a:avLst/>
          </a:prstGeom>
          <a:noFill/>
        </p:spPr>
        <p:txBody>
          <a:bodyPr wrap="square" lIns="86005" tIns="43002" rIns="86005" bIns="43002">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3130" fontAlgn="base">
              <a:spcBef>
                <a:spcPct val="0"/>
              </a:spcBef>
              <a:spcAft>
                <a:spcPct val="0"/>
              </a:spcAft>
              <a:defRPr>
                <a:solidFill>
                  <a:schemeClr val="tx1"/>
                </a:solidFill>
                <a:latin typeface="Calibri" panose="020F0502020204030204" pitchFamily="34" charset="0"/>
              </a:defRPr>
            </a:lvl6pPr>
            <a:lvl7pPr marL="2971800" indent="-228600" defTabSz="913130" fontAlgn="base">
              <a:spcBef>
                <a:spcPct val="0"/>
              </a:spcBef>
              <a:spcAft>
                <a:spcPct val="0"/>
              </a:spcAft>
              <a:defRPr>
                <a:solidFill>
                  <a:schemeClr val="tx1"/>
                </a:solidFill>
                <a:latin typeface="Calibri" panose="020F0502020204030204" pitchFamily="34" charset="0"/>
              </a:defRPr>
            </a:lvl7pPr>
            <a:lvl8pPr marL="3429000" indent="-228600" defTabSz="913130" fontAlgn="base">
              <a:spcBef>
                <a:spcPct val="0"/>
              </a:spcBef>
              <a:spcAft>
                <a:spcPct val="0"/>
              </a:spcAft>
              <a:defRPr>
                <a:solidFill>
                  <a:schemeClr val="tx1"/>
                </a:solidFill>
                <a:latin typeface="Calibri" panose="020F0502020204030204" pitchFamily="34" charset="0"/>
              </a:defRPr>
            </a:lvl8pPr>
            <a:lvl9pPr marL="3886200" indent="-228600" defTabSz="913130" fontAlgn="base">
              <a:spcBef>
                <a:spcPct val="0"/>
              </a:spcBef>
              <a:spcAft>
                <a:spcPct val="0"/>
              </a:spcAft>
              <a:defRPr>
                <a:solidFill>
                  <a:schemeClr val="tx1"/>
                </a:solidFill>
                <a:latin typeface="Calibri" panose="020F0502020204030204" pitchFamily="34" charset="0"/>
              </a:defRPr>
            </a:lvl9pPr>
          </a:lstStyle>
          <a:p>
            <a:pPr algn="dist"/>
            <a:r>
              <a:rPr lang="zh-CN" altLang="en-US" sz="7200" b="1" dirty="0" smtClean="0">
                <a:solidFill>
                  <a:srgbClr val="476DAC"/>
                </a:solidFill>
                <a:latin typeface="字体视界-NEW宋体" panose="02010601030101010101" pitchFamily="2" charset="-122"/>
                <a:ea typeface="字体视界-NEW宋体" panose="02010601030101010101" pitchFamily="2" charset="-122"/>
                <a:sym typeface="Source Han Serif SC" panose="02020400000000000000" pitchFamily="18" charset="-122"/>
              </a:rPr>
              <a:t>巩固练习</a:t>
            </a:r>
            <a:endParaRPr lang="zh-CN" altLang="en-US" sz="7200" b="1" dirty="0">
              <a:solidFill>
                <a:srgbClr val="476DAC"/>
              </a:solidFill>
              <a:latin typeface="字体视界-NEW宋体" panose="02010601030101010101" pitchFamily="2" charset="-122"/>
              <a:ea typeface="字体视界-NEW宋体" panose="02010601030101010101" pitchFamily="2"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eelOff"/>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anim calcmode="lin" valueType="num">
                                      <p:cBhvr>
                                        <p:cTn id="8" dur="250" fill="hold"/>
                                        <p:tgtEl>
                                          <p:spTgt spid="9"/>
                                        </p:tgtEl>
                                        <p:attrNameLst>
                                          <p:attrName>ppt_x</p:attrName>
                                        </p:attrNameLst>
                                      </p:cBhvr>
                                      <p:tavLst>
                                        <p:tav tm="0">
                                          <p:val>
                                            <p:strVal val="#ppt_x"/>
                                          </p:val>
                                        </p:tav>
                                        <p:tav tm="100000">
                                          <p:val>
                                            <p:strVal val="#ppt_x"/>
                                          </p:val>
                                        </p:tav>
                                      </p:tavLst>
                                    </p:anim>
                                    <p:anim calcmode="lin" valueType="num">
                                      <p:cBhvr>
                                        <p:cTn id="9" dur="2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4" presetClass="entr" presetSubtype="1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horizontal)">
                                      <p:cBhvr>
                                        <p:cTn id="13" dur="500"/>
                                        <p:tgtEl>
                                          <p:spTgt spid="12"/>
                                        </p:tgtEl>
                                      </p:cBhvr>
                                    </p:animEffect>
                                  </p:childTnLst>
                                </p:cTn>
                              </p:par>
                            </p:childTnLst>
                          </p:cTn>
                        </p:par>
                        <p:par>
                          <p:cTn id="14" fill="hold">
                            <p:stCondLst>
                              <p:cond delay="1000"/>
                            </p:stCondLst>
                            <p:childTnLst>
                              <p:par>
                                <p:cTn id="15" presetID="52" presetClass="entr" presetSubtype="0" fill="hold" grpId="0" nodeType="afterEffect">
                                  <p:stCondLst>
                                    <p:cond delay="0"/>
                                  </p:stCondLst>
                                  <p:iterate type="lt">
                                    <p:tmPct val="10000"/>
                                  </p:iterate>
                                  <p:childTnLst>
                                    <p:set>
                                      <p:cBhvr>
                                        <p:cTn id="16" dur="1" fill="hold">
                                          <p:stCondLst>
                                            <p:cond delay="0"/>
                                          </p:stCondLst>
                                        </p:cTn>
                                        <p:tgtEl>
                                          <p:spTgt spid="14">
                                            <p:txEl>
                                              <p:pRg st="0" end="0"/>
                                            </p:txEl>
                                          </p:spTgt>
                                        </p:tgtEl>
                                        <p:attrNameLst>
                                          <p:attrName>style.visibility</p:attrName>
                                        </p:attrNameLst>
                                      </p:cBhvr>
                                      <p:to>
                                        <p:strVal val="visible"/>
                                      </p:to>
                                    </p:set>
                                    <p:animScale>
                                      <p:cBhvr>
                                        <p:cTn id="17" dur="1000" decel="50000" fill="hold">
                                          <p:stCondLst>
                                            <p:cond delay="0"/>
                                          </p:stCondLst>
                                        </p:cTn>
                                        <p:tgtEl>
                                          <p:spTgt spid="14">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4">
                                            <p:txEl>
                                              <p:pRg st="0" end="0"/>
                                            </p:txEl>
                                          </p:spTgt>
                                        </p:tgtEl>
                                        <p:attrNameLst>
                                          <p:attrName>ppt_x</p:attrName>
                                          <p:attrName>ppt_y</p:attrName>
                                        </p:attrNameLst>
                                      </p:cBhvr>
                                    </p:animMotion>
                                    <p:animEffect transition="in" filter="fade">
                                      <p:cBhvr>
                                        <p:cTn id="19" dur="10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58555" y="907804"/>
            <a:ext cx="10952479" cy="2326278"/>
          </a:xfrm>
          <a:prstGeom prst="rect">
            <a:avLst/>
          </a:prstGeom>
        </p:spPr>
        <p:txBody>
          <a:bodyPr vert="horz" wrap="square" lIns="0" tIns="17780" rIns="0" bIns="0" rtlCol="0">
            <a:spAutoFit/>
          </a:bodyPr>
          <a:lstStyle/>
          <a:p>
            <a:pPr indent="457200">
              <a:lnSpc>
                <a:spcPct val="150000"/>
              </a:lnSpc>
            </a:pPr>
            <a:r>
              <a:rPr lang="zh-CN" altLang="en-US" sz="2000" dirty="0" smtClean="0">
                <a:latin typeface="微软雅黑" panose="020B0503020204020204" charset="-122"/>
                <a:ea typeface="微软雅黑" panose="020B0503020204020204" charset="-122"/>
              </a:rPr>
              <a:t>（</a:t>
            </a:r>
            <a:r>
              <a:rPr lang="en-US" altLang="zh-CN" sz="2000" dirty="0" smtClean="0">
                <a:latin typeface="微软雅黑" panose="020B0503020204020204" charset="-122"/>
                <a:ea typeface="微软雅黑" panose="020B0503020204020204" charset="-122"/>
              </a:rPr>
              <a:t>2016</a:t>
            </a:r>
            <a:r>
              <a:rPr lang="zh-CN" altLang="en-US" sz="2000" dirty="0" smtClean="0">
                <a:latin typeface="微软雅黑" panose="020B0503020204020204" charset="-122"/>
                <a:ea typeface="微软雅黑" panose="020B0503020204020204" charset="-122"/>
              </a:rPr>
              <a:t>年</a:t>
            </a:r>
            <a:r>
              <a:rPr lang="en-US" altLang="zh-CN" sz="2000" dirty="0" smtClean="0">
                <a:latin typeface="微软雅黑" panose="020B0503020204020204" charset="-122"/>
                <a:ea typeface="微软雅黑" panose="020B0503020204020204" charset="-122"/>
              </a:rPr>
              <a:t>12</a:t>
            </a:r>
            <a:r>
              <a:rPr lang="zh-CN" altLang="en-US" sz="2000" dirty="0" smtClean="0">
                <a:latin typeface="微软雅黑" panose="020B0503020204020204" charset="-122"/>
                <a:ea typeface="微软雅黑" panose="020B0503020204020204" charset="-122"/>
              </a:rPr>
              <a:t>月）论说文</a:t>
            </a:r>
            <a:r>
              <a:rPr lang="zh-CN" altLang="en-US" sz="2000" dirty="0">
                <a:latin typeface="微软雅黑" panose="020B0503020204020204" charset="-122"/>
                <a:ea typeface="微软雅黑" panose="020B0503020204020204" charset="-122"/>
              </a:rPr>
              <a:t>：根据下述材料，写一篇</a:t>
            </a:r>
            <a:r>
              <a:rPr lang="en-US" altLang="zh-CN" sz="2000" dirty="0">
                <a:latin typeface="微软雅黑" panose="020B0503020204020204" charset="-122"/>
                <a:ea typeface="微软雅黑" panose="020B0503020204020204" charset="-122"/>
              </a:rPr>
              <a:t>700</a:t>
            </a:r>
            <a:r>
              <a:rPr lang="zh-CN" altLang="en-US" sz="2000" dirty="0">
                <a:latin typeface="微软雅黑" panose="020B0503020204020204" charset="-122"/>
                <a:ea typeface="微软雅黑" panose="020B0503020204020204" charset="-122"/>
              </a:rPr>
              <a:t>字左右的论说文，题目自拟</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indent="457200">
              <a:lnSpc>
                <a:spcPct val="150000"/>
              </a:lnSpc>
            </a:pPr>
            <a:r>
              <a:rPr lang="zh-CN" altLang="en-US" sz="2000" dirty="0" smtClean="0">
                <a:latin typeface="微软雅黑" panose="020B0503020204020204" charset="-122"/>
                <a:ea typeface="微软雅黑" panose="020B0503020204020204" charset="-122"/>
              </a:rPr>
              <a:t>一家</a:t>
            </a:r>
            <a:r>
              <a:rPr lang="zh-CN" altLang="en-US" sz="2000" dirty="0">
                <a:latin typeface="微软雅黑" panose="020B0503020204020204" charset="-122"/>
                <a:ea typeface="微软雅黑" panose="020B0503020204020204" charset="-122"/>
              </a:rPr>
              <a:t>企业遇到了这样一个问题：究竟是把有限的资金用于扩大再生产呢，还是用于研发新产品？有人主张投资扩大生产，因为根据市场调查，原产品还可以畅销三到五年，由此获得可靠而丰厚的利润。有人主张投资研发新产品，因为这样做虽然有很大风险，但风险背后可能有数倍于甚至数十倍于前者的利润。 </a:t>
            </a:r>
            <a:endParaRPr lang="zh-CN" altLang="en-US" sz="2000" dirty="0">
              <a:latin typeface="微软雅黑" panose="020B0503020204020204" charset="-122"/>
              <a:ea typeface="微软雅黑" panose="020B0503020204020204" charset="-122"/>
            </a:endParaRPr>
          </a:p>
        </p:txBody>
      </p:sp>
      <p:sp>
        <p:nvSpPr>
          <p:cNvPr id="5" name="TextBox 115"/>
          <p:cNvSpPr txBox="1"/>
          <p:nvPr/>
        </p:nvSpPr>
        <p:spPr>
          <a:xfrm>
            <a:off x="1425575" y="297815"/>
            <a:ext cx="1643089"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例</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58555" y="907804"/>
            <a:ext cx="10952479" cy="2326278"/>
          </a:xfrm>
          <a:prstGeom prst="rect">
            <a:avLst/>
          </a:prstGeom>
        </p:spPr>
        <p:txBody>
          <a:bodyPr vert="horz" wrap="square" lIns="0" tIns="17780" rIns="0" bIns="0" rtlCol="0">
            <a:spAutoFit/>
          </a:bodyPr>
          <a:lstStyle/>
          <a:p>
            <a:pPr indent="457200">
              <a:lnSpc>
                <a:spcPct val="150000"/>
              </a:lnSpc>
            </a:pPr>
            <a:r>
              <a:rPr lang="zh-CN" altLang="en-US" sz="2000" dirty="0" smtClean="0">
                <a:latin typeface="微软雅黑" panose="020B0503020204020204" charset="-122"/>
                <a:ea typeface="微软雅黑" panose="020B0503020204020204" charset="-122"/>
              </a:rPr>
              <a:t>（</a:t>
            </a:r>
            <a:r>
              <a:rPr lang="en-US" altLang="zh-CN" sz="2000" dirty="0" smtClean="0">
                <a:latin typeface="微软雅黑" panose="020B0503020204020204" charset="-122"/>
                <a:ea typeface="微软雅黑" panose="020B0503020204020204" charset="-122"/>
              </a:rPr>
              <a:t>2016</a:t>
            </a:r>
            <a:r>
              <a:rPr lang="zh-CN" altLang="en-US" sz="2000" dirty="0" smtClean="0">
                <a:latin typeface="微软雅黑" panose="020B0503020204020204" charset="-122"/>
                <a:ea typeface="微软雅黑" panose="020B0503020204020204" charset="-122"/>
              </a:rPr>
              <a:t>年</a:t>
            </a:r>
            <a:r>
              <a:rPr lang="en-US" altLang="zh-CN" sz="2000" dirty="0" smtClean="0">
                <a:latin typeface="微软雅黑" panose="020B0503020204020204" charset="-122"/>
                <a:ea typeface="微软雅黑" panose="020B0503020204020204" charset="-122"/>
              </a:rPr>
              <a:t>12</a:t>
            </a:r>
            <a:r>
              <a:rPr lang="zh-CN" altLang="en-US" sz="2000" dirty="0" smtClean="0">
                <a:latin typeface="微软雅黑" panose="020B0503020204020204" charset="-122"/>
                <a:ea typeface="微软雅黑" panose="020B0503020204020204" charset="-122"/>
              </a:rPr>
              <a:t>月）论说文</a:t>
            </a:r>
            <a:r>
              <a:rPr lang="zh-CN" altLang="en-US" sz="2000" dirty="0">
                <a:latin typeface="微软雅黑" panose="020B0503020204020204" charset="-122"/>
                <a:ea typeface="微软雅黑" panose="020B0503020204020204" charset="-122"/>
              </a:rPr>
              <a:t>：根据下述材料，写一篇</a:t>
            </a:r>
            <a:r>
              <a:rPr lang="en-US" altLang="zh-CN" sz="2000" dirty="0">
                <a:latin typeface="微软雅黑" panose="020B0503020204020204" charset="-122"/>
                <a:ea typeface="微软雅黑" panose="020B0503020204020204" charset="-122"/>
              </a:rPr>
              <a:t>700</a:t>
            </a:r>
            <a:r>
              <a:rPr lang="zh-CN" altLang="en-US" sz="2000" dirty="0">
                <a:latin typeface="微软雅黑" panose="020B0503020204020204" charset="-122"/>
                <a:ea typeface="微软雅黑" panose="020B0503020204020204" charset="-122"/>
              </a:rPr>
              <a:t>字左右的论说文，题目自拟</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indent="457200">
              <a:lnSpc>
                <a:spcPct val="150000"/>
              </a:lnSpc>
            </a:pPr>
            <a:r>
              <a:rPr lang="zh-CN" altLang="en-US" sz="2000" dirty="0" smtClean="0">
                <a:latin typeface="微软雅黑" panose="020B0503020204020204" charset="-122"/>
                <a:ea typeface="微软雅黑" panose="020B0503020204020204" charset="-122"/>
              </a:rPr>
              <a:t>一家</a:t>
            </a:r>
            <a:r>
              <a:rPr lang="zh-CN" altLang="en-US" sz="2000" dirty="0">
                <a:latin typeface="微软雅黑" panose="020B0503020204020204" charset="-122"/>
                <a:ea typeface="微软雅黑" panose="020B0503020204020204" charset="-122"/>
              </a:rPr>
              <a:t>企业遇到了这样一个问题：究竟是把有限的资金用于扩大再生产呢，还是用于研发新产品？</a:t>
            </a:r>
            <a:r>
              <a:rPr lang="zh-CN" altLang="en-US" sz="2000" b="1" dirty="0">
                <a:solidFill>
                  <a:srgbClr val="FF0000"/>
                </a:solidFill>
                <a:latin typeface="微软雅黑" panose="020B0503020204020204" charset="-122"/>
                <a:ea typeface="微软雅黑" panose="020B0503020204020204" charset="-122"/>
              </a:rPr>
              <a:t>有人</a:t>
            </a:r>
            <a:r>
              <a:rPr lang="zh-CN" altLang="en-US" sz="2000" dirty="0">
                <a:latin typeface="微软雅黑" panose="020B0503020204020204" charset="-122"/>
                <a:ea typeface="微软雅黑" panose="020B0503020204020204" charset="-122"/>
              </a:rPr>
              <a:t>主张投资扩大生产，因为根据市场调查，原产品还可以畅销三到五年，由此获得可靠而丰厚的利润。</a:t>
            </a:r>
            <a:r>
              <a:rPr lang="zh-CN" altLang="en-US" sz="2000" b="1" dirty="0">
                <a:solidFill>
                  <a:srgbClr val="FF0000"/>
                </a:solidFill>
                <a:latin typeface="微软雅黑" panose="020B0503020204020204" charset="-122"/>
                <a:ea typeface="微软雅黑" panose="020B0503020204020204" charset="-122"/>
              </a:rPr>
              <a:t>有人</a:t>
            </a:r>
            <a:r>
              <a:rPr lang="zh-CN" altLang="en-US" sz="2000" dirty="0">
                <a:latin typeface="微软雅黑" panose="020B0503020204020204" charset="-122"/>
                <a:ea typeface="微软雅黑" panose="020B0503020204020204" charset="-122"/>
              </a:rPr>
              <a:t>主张投资研发新产品，因为这样做虽然有很大风险，</a:t>
            </a:r>
            <a:r>
              <a:rPr lang="zh-CN" altLang="en-US" sz="2000" dirty="0">
                <a:solidFill>
                  <a:srgbClr val="00B0F0"/>
                </a:solidFill>
                <a:latin typeface="微软雅黑" panose="020B0503020204020204" charset="-122"/>
                <a:ea typeface="微软雅黑" panose="020B0503020204020204" charset="-122"/>
              </a:rPr>
              <a:t>但</a:t>
            </a:r>
            <a:r>
              <a:rPr lang="zh-CN" altLang="en-US" sz="2000" dirty="0">
                <a:latin typeface="微软雅黑" panose="020B0503020204020204" charset="-122"/>
                <a:ea typeface="微软雅黑" panose="020B0503020204020204" charset="-122"/>
              </a:rPr>
              <a:t>风险背后可能有数倍于甚至数十倍于前者的利润</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p:txBody>
      </p:sp>
      <p:sp>
        <p:nvSpPr>
          <p:cNvPr id="5" name="TextBox 115"/>
          <p:cNvSpPr txBox="1"/>
          <p:nvPr/>
        </p:nvSpPr>
        <p:spPr>
          <a:xfrm>
            <a:off x="1425575" y="297815"/>
            <a:ext cx="1643089"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例</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58555" y="907804"/>
            <a:ext cx="10952479" cy="5557932"/>
          </a:xfrm>
          <a:prstGeom prst="rect">
            <a:avLst/>
          </a:prstGeom>
        </p:spPr>
        <p:txBody>
          <a:bodyPr vert="horz" wrap="square" lIns="0" tIns="17780" rIns="0" bIns="0" rtlCol="0">
            <a:spAutoFit/>
          </a:bodyPr>
          <a:lstStyle/>
          <a:p>
            <a:pPr indent="457200">
              <a:lnSpc>
                <a:spcPct val="150000"/>
              </a:lnSpc>
            </a:pPr>
            <a:r>
              <a:rPr lang="zh-CN" altLang="en-US" sz="2000" dirty="0" smtClean="0">
                <a:latin typeface="微软雅黑" panose="020B0503020204020204" charset="-122"/>
                <a:ea typeface="微软雅黑" panose="020B0503020204020204" charset="-122"/>
              </a:rPr>
              <a:t>（</a:t>
            </a:r>
            <a:r>
              <a:rPr lang="en-US" altLang="zh-CN" sz="2000" dirty="0" smtClean="0">
                <a:latin typeface="微软雅黑" panose="020B0503020204020204" charset="-122"/>
                <a:ea typeface="微软雅黑" panose="020B0503020204020204" charset="-122"/>
              </a:rPr>
              <a:t>2016</a:t>
            </a:r>
            <a:r>
              <a:rPr lang="zh-CN" altLang="en-US" sz="2000" dirty="0" smtClean="0">
                <a:latin typeface="微软雅黑" panose="020B0503020204020204" charset="-122"/>
                <a:ea typeface="微软雅黑" panose="020B0503020204020204" charset="-122"/>
              </a:rPr>
              <a:t>年</a:t>
            </a:r>
            <a:r>
              <a:rPr lang="en-US" altLang="zh-CN" sz="2000" dirty="0" smtClean="0">
                <a:latin typeface="微软雅黑" panose="020B0503020204020204" charset="-122"/>
                <a:ea typeface="微软雅黑" panose="020B0503020204020204" charset="-122"/>
              </a:rPr>
              <a:t>12</a:t>
            </a:r>
            <a:r>
              <a:rPr lang="zh-CN" altLang="en-US" sz="2000" dirty="0" smtClean="0">
                <a:latin typeface="微软雅黑" panose="020B0503020204020204" charset="-122"/>
                <a:ea typeface="微软雅黑" panose="020B0503020204020204" charset="-122"/>
              </a:rPr>
              <a:t>月）论说文</a:t>
            </a:r>
            <a:r>
              <a:rPr lang="zh-CN" altLang="en-US" sz="2000" dirty="0">
                <a:latin typeface="微软雅黑" panose="020B0503020204020204" charset="-122"/>
                <a:ea typeface="微软雅黑" panose="020B0503020204020204" charset="-122"/>
              </a:rPr>
              <a:t>：根据下述材料，写一篇</a:t>
            </a:r>
            <a:r>
              <a:rPr lang="en-US" altLang="zh-CN" sz="2000" dirty="0">
                <a:latin typeface="微软雅黑" panose="020B0503020204020204" charset="-122"/>
                <a:ea typeface="微软雅黑" panose="020B0503020204020204" charset="-122"/>
              </a:rPr>
              <a:t>700</a:t>
            </a:r>
            <a:r>
              <a:rPr lang="zh-CN" altLang="en-US" sz="2000" dirty="0">
                <a:latin typeface="微软雅黑" panose="020B0503020204020204" charset="-122"/>
                <a:ea typeface="微软雅黑" panose="020B0503020204020204" charset="-122"/>
              </a:rPr>
              <a:t>字左右的论说文，题目自拟</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indent="457200">
              <a:lnSpc>
                <a:spcPct val="150000"/>
              </a:lnSpc>
            </a:pPr>
            <a:r>
              <a:rPr lang="zh-CN" altLang="en-US" sz="2000" dirty="0" smtClean="0">
                <a:latin typeface="微软雅黑" panose="020B0503020204020204" charset="-122"/>
                <a:ea typeface="微软雅黑" panose="020B0503020204020204" charset="-122"/>
              </a:rPr>
              <a:t>一家</a:t>
            </a:r>
            <a:r>
              <a:rPr lang="zh-CN" altLang="en-US" sz="2000" dirty="0">
                <a:latin typeface="微软雅黑" panose="020B0503020204020204" charset="-122"/>
                <a:ea typeface="微软雅黑" panose="020B0503020204020204" charset="-122"/>
              </a:rPr>
              <a:t>企业遇到了这样一个问题：究竟是把有限的资金用于扩大再生产呢，还是用于研发新产品？</a:t>
            </a:r>
            <a:r>
              <a:rPr lang="zh-CN" altLang="en-US" sz="2000" b="1" dirty="0">
                <a:solidFill>
                  <a:srgbClr val="FF0000"/>
                </a:solidFill>
                <a:latin typeface="微软雅黑" panose="020B0503020204020204" charset="-122"/>
                <a:ea typeface="微软雅黑" panose="020B0503020204020204" charset="-122"/>
              </a:rPr>
              <a:t>有人</a:t>
            </a:r>
            <a:r>
              <a:rPr lang="zh-CN" altLang="en-US" sz="2000" dirty="0">
                <a:latin typeface="微软雅黑" panose="020B0503020204020204" charset="-122"/>
                <a:ea typeface="微软雅黑" panose="020B0503020204020204" charset="-122"/>
              </a:rPr>
              <a:t>主张投资扩大生产，因为根据市场调查，原产品还可以畅销三到五年，由此获得可靠而丰厚的利润。</a:t>
            </a:r>
            <a:r>
              <a:rPr lang="zh-CN" altLang="en-US" sz="2000" b="1" dirty="0">
                <a:solidFill>
                  <a:srgbClr val="FF0000"/>
                </a:solidFill>
                <a:latin typeface="微软雅黑" panose="020B0503020204020204" charset="-122"/>
                <a:ea typeface="微软雅黑" panose="020B0503020204020204" charset="-122"/>
              </a:rPr>
              <a:t>有人</a:t>
            </a:r>
            <a:r>
              <a:rPr lang="zh-CN" altLang="en-US" sz="2000" dirty="0">
                <a:latin typeface="微软雅黑" panose="020B0503020204020204" charset="-122"/>
                <a:ea typeface="微软雅黑" panose="020B0503020204020204" charset="-122"/>
              </a:rPr>
              <a:t>主张投资研发新产品，因为这样做虽然有很大风险，</a:t>
            </a:r>
            <a:r>
              <a:rPr lang="zh-CN" altLang="en-US" sz="2000" dirty="0">
                <a:solidFill>
                  <a:srgbClr val="00B0F0"/>
                </a:solidFill>
                <a:latin typeface="微软雅黑" panose="020B0503020204020204" charset="-122"/>
                <a:ea typeface="微软雅黑" panose="020B0503020204020204" charset="-122"/>
              </a:rPr>
              <a:t>但</a:t>
            </a:r>
            <a:r>
              <a:rPr lang="zh-CN" altLang="en-US" sz="2000" dirty="0">
                <a:latin typeface="微软雅黑" panose="020B0503020204020204" charset="-122"/>
                <a:ea typeface="微软雅黑" panose="020B0503020204020204" charset="-122"/>
              </a:rPr>
              <a:t>风险背后可能有数倍于甚至数十倍于前者的利润</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indent="457200">
              <a:lnSpc>
                <a:spcPct val="150000"/>
              </a:lnSpc>
            </a:pPr>
            <a:endParaRPr lang="en-US" altLang="zh-CN" sz="2000" dirty="0">
              <a:latin typeface="微软雅黑" panose="020B0503020204020204" charset="-122"/>
              <a:ea typeface="微软雅黑" panose="020B0503020204020204" charset="-122"/>
            </a:endParaRPr>
          </a:p>
          <a:p>
            <a:pPr indent="457200">
              <a:lnSpc>
                <a:spcPct val="150000"/>
              </a:lnSpc>
            </a:pPr>
            <a:r>
              <a:rPr lang="zh-CN" altLang="en-US" sz="2000" dirty="0" smtClean="0">
                <a:latin typeface="微软雅黑" panose="020B0503020204020204" charset="-122"/>
                <a:ea typeface="微软雅黑" panose="020B0503020204020204" charset="-122"/>
              </a:rPr>
              <a:t>审题立意：</a:t>
            </a:r>
            <a:r>
              <a:rPr lang="zh-CN" altLang="en-US" sz="2000" dirty="0">
                <a:latin typeface="微软雅黑" panose="020B0503020204020204" charset="-122"/>
                <a:ea typeface="微软雅黑" panose="020B0503020204020204" charset="-122"/>
              </a:rPr>
              <a:t>敢冒风险，勇于创新</a:t>
            </a:r>
            <a:endParaRPr lang="en-US" altLang="zh-CN" sz="2000" dirty="0">
              <a:latin typeface="微软雅黑" panose="020B0503020204020204" charset="-122"/>
              <a:ea typeface="微软雅黑" panose="020B0503020204020204" charset="-122"/>
            </a:endParaRPr>
          </a:p>
          <a:p>
            <a:pPr indent="457200">
              <a:lnSpc>
                <a:spcPct val="150000"/>
              </a:lnSpc>
            </a:pPr>
            <a:endParaRPr lang="en-US" altLang="zh-CN" sz="2000" dirty="0" smtClean="0">
              <a:latin typeface="微软雅黑" panose="020B0503020204020204" charset="-122"/>
              <a:ea typeface="微软雅黑" panose="020B0503020204020204" charset="-122"/>
            </a:endParaRPr>
          </a:p>
          <a:p>
            <a:pPr indent="457200">
              <a:lnSpc>
                <a:spcPct val="150000"/>
              </a:lnSpc>
            </a:pPr>
            <a:r>
              <a:rPr lang="zh-CN" altLang="en-US" sz="2000" dirty="0">
                <a:latin typeface="微软雅黑" panose="020B0503020204020204" charset="-122"/>
                <a:ea typeface="微软雅黑" panose="020B0503020204020204" charset="-122"/>
              </a:rPr>
              <a:t>列</a:t>
            </a:r>
            <a:r>
              <a:rPr lang="zh-CN" altLang="en-US" sz="2000" dirty="0" smtClean="0">
                <a:latin typeface="微软雅黑" panose="020B0503020204020204" charset="-122"/>
                <a:ea typeface="微软雅黑" panose="020B0503020204020204" charset="-122"/>
              </a:rPr>
              <a:t>提纲：</a:t>
            </a:r>
            <a:endParaRPr lang="en-US" altLang="zh-CN" sz="2000" dirty="0" smtClean="0">
              <a:latin typeface="微软雅黑" panose="020B0503020204020204" charset="-122"/>
              <a:ea typeface="微软雅黑" panose="020B0503020204020204" charset="-122"/>
            </a:endParaRPr>
          </a:p>
          <a:p>
            <a:pPr indent="457200">
              <a:lnSpc>
                <a:spcPct val="150000"/>
              </a:lnSpc>
            </a:pPr>
            <a:r>
              <a:rPr lang="zh-CN" altLang="en-US" sz="2000" dirty="0" smtClean="0">
                <a:latin typeface="微软雅黑" panose="020B0503020204020204" charset="-122"/>
                <a:ea typeface="微软雅黑" panose="020B0503020204020204" charset="-122"/>
              </a:rPr>
              <a:t>①是什么：</a:t>
            </a:r>
            <a:r>
              <a:rPr lang="zh-CN" altLang="en-US" sz="2000" dirty="0">
                <a:latin typeface="微软雅黑" panose="020B0503020204020204" charset="-122"/>
                <a:ea typeface="微软雅黑" panose="020B0503020204020204" charset="-122"/>
              </a:rPr>
              <a:t>敢冒风险，勇于创新</a:t>
            </a:r>
            <a:endParaRPr lang="en-US" altLang="zh-CN" sz="2000" dirty="0">
              <a:latin typeface="微软雅黑" panose="020B0503020204020204" charset="-122"/>
              <a:ea typeface="微软雅黑" panose="020B0503020204020204" charset="-122"/>
            </a:endParaRPr>
          </a:p>
          <a:p>
            <a:pPr indent="457200">
              <a:lnSpc>
                <a:spcPct val="150000"/>
              </a:lnSpc>
            </a:pPr>
            <a:r>
              <a:rPr lang="zh-CN" altLang="en-US" sz="2000" dirty="0" smtClean="0">
                <a:latin typeface="微软雅黑" panose="020B0503020204020204" charset="-122"/>
                <a:ea typeface="微软雅黑" panose="020B0503020204020204" charset="-122"/>
              </a:rPr>
              <a:t>②为什么：</a:t>
            </a:r>
            <a:r>
              <a:rPr lang="zh-CN" altLang="en-US" sz="2000" dirty="0">
                <a:latin typeface="微软雅黑" panose="020B0503020204020204" charset="-122"/>
                <a:ea typeface="微软雅黑" panose="020B0503020204020204" charset="-122"/>
              </a:rPr>
              <a:t>世之奇伟瑰怪非常之观，常在于险远</a:t>
            </a:r>
            <a:endParaRPr lang="en-US" altLang="zh-CN" sz="2000" dirty="0" smtClean="0">
              <a:latin typeface="微软雅黑" panose="020B0503020204020204" charset="-122"/>
              <a:ea typeface="微软雅黑" panose="020B0503020204020204" charset="-122"/>
            </a:endParaRPr>
          </a:p>
          <a:p>
            <a:pPr indent="457200">
              <a:lnSpc>
                <a:spcPct val="150000"/>
              </a:lnSpc>
            </a:pPr>
            <a:r>
              <a:rPr lang="zh-CN" altLang="en-US" sz="2000" dirty="0" smtClean="0">
                <a:latin typeface="微软雅黑" panose="020B0503020204020204" charset="-122"/>
                <a:ea typeface="微软雅黑" panose="020B0503020204020204" charset="-122"/>
              </a:rPr>
              <a:t>③怎么办：鼓起勇气，勇担风险</a:t>
            </a:r>
            <a:endParaRPr lang="zh-CN" altLang="en-US" sz="2000" dirty="0">
              <a:latin typeface="微软雅黑" panose="020B0503020204020204" charset="-122"/>
              <a:ea typeface="微软雅黑" panose="020B0503020204020204" charset="-122"/>
            </a:endParaRPr>
          </a:p>
        </p:txBody>
      </p:sp>
      <p:sp>
        <p:nvSpPr>
          <p:cNvPr id="5" name="TextBox 115"/>
          <p:cNvSpPr txBox="1"/>
          <p:nvPr/>
        </p:nvSpPr>
        <p:spPr>
          <a:xfrm>
            <a:off x="1425575" y="297815"/>
            <a:ext cx="1643089"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例</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610582" y="528002"/>
            <a:ext cx="11106136" cy="6173485"/>
          </a:xfrm>
          <a:prstGeom prst="rect">
            <a:avLst/>
          </a:prstGeom>
        </p:spPr>
        <p:txBody>
          <a:bodyPr vert="horz" wrap="square" lIns="0" tIns="17780" rIns="0" bIns="0" rtlCol="0">
            <a:spAutoFit/>
          </a:bodyPr>
          <a:lstStyle/>
          <a:p>
            <a:pPr indent="457200" algn="ctr"/>
            <a:r>
              <a:rPr lang="zh-CN" altLang="en-US" sz="2000" dirty="0">
                <a:latin typeface="微软雅黑" panose="020B0503020204020204" charset="-122"/>
                <a:ea typeface="微软雅黑" panose="020B0503020204020204" charset="-122"/>
              </a:rPr>
              <a:t>敢冒风险，勇于创新 </a:t>
            </a:r>
            <a:endParaRPr lang="zh-CN" altLang="en-US" sz="2000" dirty="0">
              <a:latin typeface="微软雅黑" panose="020B0503020204020204" charset="-122"/>
              <a:ea typeface="微软雅黑" panose="020B0503020204020204" charset="-122"/>
            </a:endParaRPr>
          </a:p>
          <a:p>
            <a:pPr indent="457200"/>
            <a:r>
              <a:rPr lang="zh-CN" altLang="en-US" sz="2000" dirty="0" smtClean="0">
                <a:latin typeface="微软雅黑" panose="020B0503020204020204" charset="-122"/>
                <a:ea typeface="微软雅黑" panose="020B0503020204020204" charset="-122"/>
              </a:rPr>
              <a:t>有</a:t>
            </a:r>
            <a:r>
              <a:rPr lang="zh-CN" altLang="en-US" sz="2000" dirty="0">
                <a:latin typeface="微软雅黑" panose="020B0503020204020204" charset="-122"/>
                <a:ea typeface="微软雅黑" panose="020B0503020204020204" charset="-122"/>
              </a:rPr>
              <a:t>的企业主张扩大生产，因为还可以畅销三五年。可是敢冒风险、勇于创新却可能带来更大的利润。企业如此，个人亦然。因为敢冒风险、勇于创新，就能收获别人无法收获的价值</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indent="457200"/>
            <a:r>
              <a:rPr lang="zh-CN" altLang="en-US" sz="2000" dirty="0" smtClean="0">
                <a:latin typeface="微软雅黑" panose="020B0503020204020204" charset="-122"/>
                <a:ea typeface="微软雅黑" panose="020B0503020204020204" charset="-122"/>
              </a:rPr>
              <a:t>王安石</a:t>
            </a:r>
            <a:r>
              <a:rPr lang="zh-CN" altLang="en-US" sz="2000" dirty="0">
                <a:latin typeface="微软雅黑" panose="020B0503020204020204" charset="-122"/>
                <a:ea typeface="微软雅黑" panose="020B0503020204020204" charset="-122"/>
              </a:rPr>
              <a:t>说：“而世之奇伟瑰怪非常之观，常在于险远。”这句话告诉我们，只有敢冒风险，不怕险远，才能看到别人看不到的风景。在中式快餐刚兴起的时候，大部分尝到甜头的快餐店纷纷选择多开门面，扩大生产。只有“真功夫”一家在面临被别的品牌挤占市场的情况下，仍然坚持创新，打击“营养还是蒸的好”的口号，采用不同的做菜方式，最终营业额迅速上升。正是由于“真功夫”敢冒风险、坚持创新，才没有被市场淘汰，真正走进了老百姓的生活</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indent="457200"/>
            <a:r>
              <a:rPr lang="zh-CN" altLang="en-US" sz="2000" dirty="0" smtClean="0">
                <a:latin typeface="微软雅黑" panose="020B0503020204020204" charset="-122"/>
                <a:ea typeface="微软雅黑" panose="020B0503020204020204" charset="-122"/>
              </a:rPr>
              <a:t>但是</a:t>
            </a:r>
            <a:r>
              <a:rPr lang="zh-CN" altLang="en-US" sz="2000" dirty="0">
                <a:latin typeface="微软雅黑" panose="020B0503020204020204" charset="-122"/>
                <a:ea typeface="微软雅黑" panose="020B0503020204020204" charset="-122"/>
              </a:rPr>
              <a:t>，不愿冒风险、也不愿创新的企业和个人大有人在。当三星等各个手机品牌都开始使用安卓系统时，诺基亚不愿担风险，还坚持使用老的塞班系统，最后被市场无情地淘汰了。而有些学者，比如北京化工大学的陆峻不愿意继续在自己的领域创新，就去抄袭别人的论文。连容不得半点马虎的学术界竟然也出现了这样的情况。因为他们面对风险的退缩，最后都被人们渐渐遗忘</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indent="457200"/>
            <a:r>
              <a:rPr lang="zh-CN" altLang="en-US" sz="2000" dirty="0" smtClean="0">
                <a:latin typeface="微软雅黑" panose="020B0503020204020204" charset="-122"/>
                <a:ea typeface="微软雅黑" panose="020B0503020204020204" charset="-122"/>
              </a:rPr>
              <a:t>不禁</a:t>
            </a:r>
            <a:r>
              <a:rPr lang="zh-CN" altLang="en-US" sz="2000" dirty="0">
                <a:latin typeface="微软雅黑" panose="020B0503020204020204" charset="-122"/>
                <a:ea typeface="微软雅黑" panose="020B0503020204020204" charset="-122"/>
              </a:rPr>
              <a:t>反思，为什么有的人不敢冒风险也不愿创新呢？大概都是因为没有面对失败的勇气，也不敢承担失败的沉没成本。有的人面对风险，也尝试去创新、去努力了，但是并不是每一次努力都会得到幸运女神的眷顾，一次的失败就让他们误以为冒险、创新都是无用的，还是老老实实地扩大生产、走老路最稳妥吧</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indent="457200"/>
            <a:r>
              <a:rPr lang="zh-CN" altLang="en-US" sz="2000" dirty="0" smtClean="0">
                <a:latin typeface="微软雅黑" panose="020B0503020204020204" charset="-122"/>
                <a:ea typeface="微软雅黑" panose="020B0503020204020204" charset="-122"/>
              </a:rPr>
              <a:t>想</a:t>
            </a:r>
            <a:r>
              <a:rPr lang="zh-CN" altLang="en-US" sz="2000" dirty="0">
                <a:latin typeface="微软雅黑" panose="020B0503020204020204" charset="-122"/>
                <a:ea typeface="微软雅黑" panose="020B0503020204020204" charset="-122"/>
              </a:rPr>
              <a:t>多做三年、五年，只扩大生产可以；可是想做百年老店，不冒险不创新，就一定会被市场淘汰。因为市场是不断变化的，你选择不冒险、不创新，可是竞争对手却敢于冒险、勇于创新，而不是一味地选择扩大生产。那么你就会慢慢失去优势、失去市场、所以，敢冒风险、勇于创新，才能实现真正的价值。</a:t>
            </a:r>
            <a:endParaRPr lang="zh-CN" altLang="en-US" sz="2000" dirty="0">
              <a:latin typeface="微软雅黑" panose="020B0503020204020204" charset="-122"/>
              <a:ea typeface="微软雅黑" panose="020B0503020204020204" charset="-122"/>
            </a:endParaRPr>
          </a:p>
        </p:txBody>
      </p:sp>
      <p:sp>
        <p:nvSpPr>
          <p:cNvPr id="5" name="TextBox 115"/>
          <p:cNvSpPr txBox="1"/>
          <p:nvPr/>
        </p:nvSpPr>
        <p:spPr>
          <a:xfrm>
            <a:off x="1425575" y="297815"/>
            <a:ext cx="1643089"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例</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58555" y="907804"/>
            <a:ext cx="10952479" cy="1415772"/>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a:t>
            </a:r>
            <a:r>
              <a:rPr lang="en-US" altLang="zh-CN" sz="2000" dirty="0" smtClean="0">
                <a:latin typeface="微软雅黑" panose="020B0503020204020204" charset="-122"/>
                <a:ea typeface="微软雅黑" panose="020B0503020204020204" charset="-122"/>
              </a:rPr>
              <a:t>2014</a:t>
            </a:r>
            <a:r>
              <a:rPr lang="zh-CN" altLang="en-US" sz="2000" dirty="0" smtClean="0">
                <a:latin typeface="微软雅黑" panose="020B0503020204020204" charset="-122"/>
                <a:ea typeface="微软雅黑" panose="020B0503020204020204" charset="-122"/>
              </a:rPr>
              <a:t>年</a:t>
            </a:r>
            <a:r>
              <a:rPr lang="en-US" altLang="zh-CN" sz="2000" dirty="0" smtClean="0">
                <a:latin typeface="微软雅黑" panose="020B0503020204020204" charset="-122"/>
                <a:ea typeface="微软雅黑" panose="020B0503020204020204" charset="-122"/>
              </a:rPr>
              <a:t>12</a:t>
            </a:r>
            <a:r>
              <a:rPr lang="zh-CN" altLang="en-US" sz="2000" dirty="0" smtClean="0">
                <a:latin typeface="微软雅黑" panose="020B0503020204020204" charset="-122"/>
                <a:ea typeface="微软雅黑" panose="020B0503020204020204" charset="-122"/>
              </a:rPr>
              <a:t>月）根据</a:t>
            </a:r>
            <a:r>
              <a:rPr lang="zh-CN" altLang="en-US" sz="2000" dirty="0">
                <a:latin typeface="微软雅黑" panose="020B0503020204020204" charset="-122"/>
                <a:ea typeface="微软雅黑" panose="020B0503020204020204" charset="-122"/>
              </a:rPr>
              <a:t>下述材料，写一篇 </a:t>
            </a:r>
            <a:r>
              <a:rPr lang="en-US" altLang="zh-CN" sz="2000" dirty="0">
                <a:latin typeface="微软雅黑" panose="020B0503020204020204" charset="-122"/>
                <a:ea typeface="微软雅黑" panose="020B0503020204020204" charset="-122"/>
              </a:rPr>
              <a:t>700 </a:t>
            </a:r>
            <a:r>
              <a:rPr lang="zh-CN" altLang="en-US" sz="2000" dirty="0">
                <a:latin typeface="微软雅黑" panose="020B0503020204020204" charset="-122"/>
                <a:ea typeface="微软雅黑" panose="020B0503020204020204" charset="-122"/>
              </a:rPr>
              <a:t>字左右的论说文，题目自拟。 </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孟子</a:t>
            </a:r>
            <a:r>
              <a:rPr lang="zh-CN" altLang="en-US" sz="2000" dirty="0">
                <a:latin typeface="微软雅黑" panose="020B0503020204020204" charset="-122"/>
                <a:ea typeface="微软雅黑" panose="020B0503020204020204" charset="-122"/>
              </a:rPr>
              <a:t>曾引用阳虎的话：“为富，不仁矣；为仁，不富矣。”（</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孟子</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滕文公上</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 这段话表明了古人对当时社会上为富为仁现象的一种态度，以及对两者之间关系</a:t>
            </a:r>
            <a:r>
              <a:rPr lang="zh-CN" altLang="en-US" sz="2000" dirty="0" smtClean="0">
                <a:latin typeface="微软雅黑" panose="020B0503020204020204" charset="-122"/>
                <a:ea typeface="微软雅黑" panose="020B0503020204020204" charset="-122"/>
              </a:rPr>
              <a:t>的一</a:t>
            </a:r>
            <a:r>
              <a:rPr lang="zh-CN" altLang="en-US" sz="2000" dirty="0">
                <a:latin typeface="微软雅黑" panose="020B0503020204020204" charset="-122"/>
                <a:ea typeface="微软雅黑" panose="020B0503020204020204" charset="-122"/>
              </a:rPr>
              <a:t>种思考。</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1643089"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例</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1</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4" name="TextBox 30"/>
          <p:cNvSpPr txBox="1"/>
          <p:nvPr/>
        </p:nvSpPr>
        <p:spPr>
          <a:xfrm>
            <a:off x="1101607" y="907189"/>
            <a:ext cx="10292080" cy="5631180"/>
          </a:xfrm>
          <a:prstGeom prst="rect">
            <a:avLst/>
          </a:prstGeom>
          <a:noFill/>
        </p:spPr>
        <p:txBody>
          <a:bodyPr wrap="square" rtlCol="0">
            <a:spAutoFit/>
          </a:bodyPr>
          <a:lstStyle/>
          <a:p>
            <a:pPr>
              <a:lnSpc>
                <a:spcPct val="200000"/>
              </a:lnSpc>
            </a:pPr>
            <a:r>
              <a:rPr lang="en-US"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      </a:t>
            </a:r>
            <a:r>
              <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公交车是市民出行重要的交通工具，因为其准时、快捷而备受青睐。但在上下班高峰期，经常会有乘客到站无法挤下车，站外乘客无法上车</a:t>
            </a:r>
            <a:r>
              <a:rPr lang="zh-CN"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a:t>
            </a:r>
            <a:r>
              <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以及老人、孕妇、婴儿手推车在拥挤的车厢内遭遇无处可坐甚至无处可站的现象发生。因此，缓解公交车拥挤现状，势在必行。为此，无锡某人大代表给出建议：</a:t>
            </a:r>
            <a:endPar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a:lnSpc>
                <a:spcPct val="200000"/>
              </a:lnSpc>
            </a:pPr>
            <a:r>
              <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       公交车交通的巨大压力，来源于工作日潮汐“上班族”。对此，可以借鉴纽约推行‘晨鸟'行动，即在早上7点前免费开放公交车，以引导市民错时乘坐。据了解，纽约的公交车曾经也十分拥挤，该市从2007年开始实施“晨鸟”行动，据当地交通部门表示，这一新的措施能每天促使约7500人次乘客在早高峰前搭乘公交车，不仅可以缓解公交车拥堵的难题，还能为每天搭公交车的乘客节省不少开支。</a:t>
            </a:r>
            <a:endPar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p:txBody>
      </p:sp>
      <p:sp>
        <p:nvSpPr>
          <p:cNvPr id="2" name="TextBox 115"/>
          <p:cNvSpPr txBox="1"/>
          <p:nvPr/>
        </p:nvSpPr>
        <p:spPr>
          <a:xfrm>
            <a:off x="1425662" y="297905"/>
            <a:ext cx="3370831" cy="460375"/>
          </a:xfrm>
          <a:prstGeom prst="rect">
            <a:avLst/>
          </a:prstGeom>
          <a:noFill/>
        </p:spPr>
        <p:txBody>
          <a:bodyPr wrap="square" rtlCol="0">
            <a:spAutoFit/>
          </a:bodyPr>
          <a:p>
            <a:pPr lvl="0" algn="dist"/>
            <a:r>
              <a:rPr lang="zh-CN" altLang="en-US" sz="2400" b="1" dirty="0">
                <a:solidFill>
                  <a:schemeClr val="tx1"/>
                </a:solidFill>
                <a:latin typeface="微软雅黑" panose="020B0503020204020204" charset="-122"/>
                <a:ea typeface="微软雅黑" panose="020B0503020204020204" charset="-122"/>
                <a:sym typeface="Source Han Serif SC" panose="02020400000000000000" pitchFamily="18" charset="-122"/>
              </a:rPr>
              <a:t>模考一</a:t>
            </a:r>
            <a:endParaRPr lang="zh-CN" altLang="en-US" sz="2400" b="1" dirty="0">
              <a:solidFill>
                <a:schemeClr val="tx1"/>
              </a:solidFill>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Effect transition="in" filter="wipe(left)">
                                      <p:cBhvr>
                                        <p:cTn id="7" dur="100"/>
                                        <p:tgtEl>
                                          <p:spTgt spid="4"/>
                                        </p:tgtEl>
                                      </p:cBhvr>
                                    </p:animEffect>
                                  </p:childTnLst>
                                </p:cTn>
                              </p:par>
                              <p:par>
                                <p:cTn id="8" presetID="36" presetClass="emph" presetSubtype="0" fill="hold" grpId="1" nodeType="withEffect">
                                  <p:stCondLst>
                                    <p:cond delay="0"/>
                                  </p:stCondLst>
                                  <p:iterate type="lt">
                                    <p:tmPct val="30000"/>
                                  </p:iterate>
                                  <p:childTnLst>
                                    <p:animScale>
                                      <p:cBhvr>
                                        <p:cTn id="9" dur="50" autoRev="1" fill="hold">
                                          <p:stCondLst>
                                            <p:cond delay="0"/>
                                          </p:stCondLst>
                                        </p:cTn>
                                        <p:tgtEl>
                                          <p:spTgt spid="4"/>
                                        </p:tgtEl>
                                      </p:cBhvr>
                                      <p:to x="80000" y="100000"/>
                                    </p:animScale>
                                    <p:anim by="(#ppt_w*0.10)" calcmode="lin" valueType="num">
                                      <p:cBhvr>
                                        <p:cTn id="10" dur="50" autoRev="1" fill="hold">
                                          <p:stCondLst>
                                            <p:cond delay="0"/>
                                          </p:stCondLst>
                                        </p:cTn>
                                        <p:tgtEl>
                                          <p:spTgt spid="4"/>
                                        </p:tgtEl>
                                        <p:attrNameLst>
                                          <p:attrName>ppt_x</p:attrName>
                                        </p:attrNameLst>
                                      </p:cBhvr>
                                    </p:anim>
                                    <p:anim by="(-#ppt_w*0.10)" calcmode="lin" valueType="num">
                                      <p:cBhvr>
                                        <p:cTn id="11" dur="50" autoRev="1" fill="hold">
                                          <p:stCondLst>
                                            <p:cond delay="0"/>
                                          </p:stCondLst>
                                        </p:cTn>
                                        <p:tgtEl>
                                          <p:spTgt spid="4"/>
                                        </p:tgtEl>
                                        <p:attrNameLst>
                                          <p:attrName>ppt_y</p:attrName>
                                        </p:attrNameLst>
                                      </p:cBhvr>
                                    </p:anim>
                                    <p:animRot by="-480000">
                                      <p:cBhvr>
                                        <p:cTn id="12" dur="50" autoRev="1"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58555" y="907804"/>
            <a:ext cx="10952479" cy="1415772"/>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a:t>
            </a:r>
            <a:r>
              <a:rPr lang="en-US" altLang="zh-CN" sz="2000" dirty="0" smtClean="0">
                <a:latin typeface="微软雅黑" panose="020B0503020204020204" charset="-122"/>
                <a:ea typeface="微软雅黑" panose="020B0503020204020204" charset="-122"/>
              </a:rPr>
              <a:t>2014</a:t>
            </a:r>
            <a:r>
              <a:rPr lang="zh-CN" altLang="en-US" sz="2000" dirty="0" smtClean="0">
                <a:latin typeface="微软雅黑" panose="020B0503020204020204" charset="-122"/>
                <a:ea typeface="微软雅黑" panose="020B0503020204020204" charset="-122"/>
              </a:rPr>
              <a:t>年</a:t>
            </a:r>
            <a:r>
              <a:rPr lang="en-US" altLang="zh-CN" sz="2000" dirty="0" smtClean="0">
                <a:latin typeface="微软雅黑" panose="020B0503020204020204" charset="-122"/>
                <a:ea typeface="微软雅黑" panose="020B0503020204020204" charset="-122"/>
              </a:rPr>
              <a:t>12</a:t>
            </a:r>
            <a:r>
              <a:rPr lang="zh-CN" altLang="en-US" sz="2000" dirty="0" smtClean="0">
                <a:latin typeface="微软雅黑" panose="020B0503020204020204" charset="-122"/>
                <a:ea typeface="微软雅黑" panose="020B0503020204020204" charset="-122"/>
              </a:rPr>
              <a:t>月）根据</a:t>
            </a:r>
            <a:r>
              <a:rPr lang="zh-CN" altLang="en-US" sz="2000" dirty="0">
                <a:latin typeface="微软雅黑" panose="020B0503020204020204" charset="-122"/>
                <a:ea typeface="微软雅黑" panose="020B0503020204020204" charset="-122"/>
              </a:rPr>
              <a:t>下述材料，写一篇 </a:t>
            </a:r>
            <a:r>
              <a:rPr lang="en-US" altLang="zh-CN" sz="2000" dirty="0">
                <a:latin typeface="微软雅黑" panose="020B0503020204020204" charset="-122"/>
                <a:ea typeface="微软雅黑" panose="020B0503020204020204" charset="-122"/>
              </a:rPr>
              <a:t>700 </a:t>
            </a:r>
            <a:r>
              <a:rPr lang="zh-CN" altLang="en-US" sz="2000" dirty="0">
                <a:latin typeface="微软雅黑" panose="020B0503020204020204" charset="-122"/>
                <a:ea typeface="微软雅黑" panose="020B0503020204020204" charset="-122"/>
              </a:rPr>
              <a:t>字左右的论说文，题目自拟。 </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孟子</a:t>
            </a:r>
            <a:r>
              <a:rPr lang="zh-CN" altLang="en-US" sz="2000" dirty="0">
                <a:latin typeface="微软雅黑" panose="020B0503020204020204" charset="-122"/>
                <a:ea typeface="微软雅黑" panose="020B0503020204020204" charset="-122"/>
              </a:rPr>
              <a:t>曾引用阳虎的话：“为富，不仁矣；为仁，不富矣。”（</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孟子</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滕文公上</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 这段话表明了古人对</a:t>
            </a:r>
            <a:r>
              <a:rPr lang="zh-CN" altLang="en-US" sz="2000" dirty="0">
                <a:solidFill>
                  <a:srgbClr val="00B0F0"/>
                </a:solidFill>
                <a:latin typeface="微软雅黑" panose="020B0503020204020204" charset="-122"/>
                <a:ea typeface="微软雅黑" panose="020B0503020204020204" charset="-122"/>
              </a:rPr>
              <a:t>当时</a:t>
            </a:r>
            <a:r>
              <a:rPr lang="zh-CN" altLang="en-US" sz="2000" dirty="0">
                <a:latin typeface="微软雅黑" panose="020B0503020204020204" charset="-122"/>
                <a:ea typeface="微软雅黑" panose="020B0503020204020204" charset="-122"/>
              </a:rPr>
              <a:t>社会上为富为仁现象的一种态度，以及对两者之间关系</a:t>
            </a:r>
            <a:r>
              <a:rPr lang="zh-CN" altLang="en-US" sz="2000" dirty="0" smtClean="0">
                <a:latin typeface="微软雅黑" panose="020B0503020204020204" charset="-122"/>
                <a:ea typeface="微软雅黑" panose="020B0503020204020204" charset="-122"/>
              </a:rPr>
              <a:t>的一</a:t>
            </a:r>
            <a:r>
              <a:rPr lang="zh-CN" altLang="en-US" sz="2000" dirty="0">
                <a:latin typeface="微软雅黑" panose="020B0503020204020204" charset="-122"/>
                <a:ea typeface="微软雅黑" panose="020B0503020204020204" charset="-122"/>
              </a:rPr>
              <a:t>种思考</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p:txBody>
      </p:sp>
      <p:sp>
        <p:nvSpPr>
          <p:cNvPr id="5" name="TextBox 115"/>
          <p:cNvSpPr txBox="1"/>
          <p:nvPr/>
        </p:nvSpPr>
        <p:spPr>
          <a:xfrm>
            <a:off x="1425575" y="297815"/>
            <a:ext cx="1643089"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例</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58555" y="907804"/>
            <a:ext cx="10952479" cy="5134739"/>
          </a:xfrm>
          <a:prstGeom prst="rect">
            <a:avLst/>
          </a:prstGeom>
        </p:spPr>
        <p:txBody>
          <a:bodyPr vert="horz" wrap="square" lIns="0" tIns="17780" rIns="0" bIns="0" rtlCol="0">
            <a:spAutoFit/>
          </a:bodyPr>
          <a:lstStyle/>
          <a:p>
            <a:pPr marL="12700" indent="457200">
              <a:lnSpc>
                <a:spcPct val="150000"/>
              </a:lnSpc>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a:t>
            </a:r>
            <a:r>
              <a:rPr lang="en-US" altLang="zh-CN" sz="2000" dirty="0" smtClean="0">
                <a:latin typeface="微软雅黑" panose="020B0503020204020204" charset="-122"/>
                <a:ea typeface="微软雅黑" panose="020B0503020204020204" charset="-122"/>
              </a:rPr>
              <a:t>2014</a:t>
            </a:r>
            <a:r>
              <a:rPr lang="zh-CN" altLang="en-US" sz="2000" dirty="0" smtClean="0">
                <a:latin typeface="微软雅黑" panose="020B0503020204020204" charset="-122"/>
                <a:ea typeface="微软雅黑" panose="020B0503020204020204" charset="-122"/>
              </a:rPr>
              <a:t>年</a:t>
            </a:r>
            <a:r>
              <a:rPr lang="en-US" altLang="zh-CN" sz="2000" dirty="0" smtClean="0">
                <a:latin typeface="微软雅黑" panose="020B0503020204020204" charset="-122"/>
                <a:ea typeface="微软雅黑" panose="020B0503020204020204" charset="-122"/>
              </a:rPr>
              <a:t>12</a:t>
            </a:r>
            <a:r>
              <a:rPr lang="zh-CN" altLang="en-US" sz="2000" dirty="0" smtClean="0">
                <a:latin typeface="微软雅黑" panose="020B0503020204020204" charset="-122"/>
                <a:ea typeface="微软雅黑" panose="020B0503020204020204" charset="-122"/>
              </a:rPr>
              <a:t>月）根据</a:t>
            </a:r>
            <a:r>
              <a:rPr lang="zh-CN" altLang="en-US" sz="2000" dirty="0">
                <a:latin typeface="微软雅黑" panose="020B0503020204020204" charset="-122"/>
                <a:ea typeface="微软雅黑" panose="020B0503020204020204" charset="-122"/>
              </a:rPr>
              <a:t>下述材料，写一篇 </a:t>
            </a:r>
            <a:r>
              <a:rPr lang="en-US" altLang="zh-CN" sz="2000" dirty="0">
                <a:latin typeface="微软雅黑" panose="020B0503020204020204" charset="-122"/>
                <a:ea typeface="微软雅黑" panose="020B0503020204020204" charset="-122"/>
              </a:rPr>
              <a:t>700 </a:t>
            </a:r>
            <a:r>
              <a:rPr lang="zh-CN" altLang="en-US" sz="2000" dirty="0">
                <a:latin typeface="微软雅黑" panose="020B0503020204020204" charset="-122"/>
                <a:ea typeface="微软雅黑" panose="020B0503020204020204" charset="-122"/>
              </a:rPr>
              <a:t>字左右的论说文，题目自拟。 </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r>
              <a:rPr lang="zh-CN" altLang="en-US" sz="2000" dirty="0" smtClean="0">
                <a:latin typeface="微软雅黑" panose="020B0503020204020204" charset="-122"/>
                <a:ea typeface="微软雅黑" panose="020B0503020204020204" charset="-122"/>
              </a:rPr>
              <a:t>孟子</a:t>
            </a:r>
            <a:r>
              <a:rPr lang="zh-CN" altLang="en-US" sz="2000" dirty="0">
                <a:latin typeface="微软雅黑" panose="020B0503020204020204" charset="-122"/>
                <a:ea typeface="微软雅黑" panose="020B0503020204020204" charset="-122"/>
              </a:rPr>
              <a:t>曾引用阳虎的话：“为富，不仁矣；为仁，不富矣。”（</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孟子</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滕文公上</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 这段话表明了古人对</a:t>
            </a:r>
            <a:r>
              <a:rPr lang="zh-CN" altLang="en-US" sz="2000" dirty="0">
                <a:solidFill>
                  <a:srgbClr val="00B0F0"/>
                </a:solidFill>
                <a:latin typeface="微软雅黑" panose="020B0503020204020204" charset="-122"/>
                <a:ea typeface="微软雅黑" panose="020B0503020204020204" charset="-122"/>
              </a:rPr>
              <a:t>当时</a:t>
            </a:r>
            <a:r>
              <a:rPr lang="zh-CN" altLang="en-US" sz="2000" dirty="0">
                <a:latin typeface="微软雅黑" panose="020B0503020204020204" charset="-122"/>
                <a:ea typeface="微软雅黑" panose="020B0503020204020204" charset="-122"/>
              </a:rPr>
              <a:t>社会上为富为仁现象的一种态度，以及对两者之间关系</a:t>
            </a:r>
            <a:r>
              <a:rPr lang="zh-CN" altLang="en-US" sz="2000" dirty="0" smtClean="0">
                <a:latin typeface="微软雅黑" panose="020B0503020204020204" charset="-122"/>
                <a:ea typeface="微软雅黑" panose="020B0503020204020204" charset="-122"/>
              </a:rPr>
              <a:t>的一</a:t>
            </a:r>
            <a:r>
              <a:rPr lang="zh-CN" altLang="en-US" sz="2000" dirty="0">
                <a:latin typeface="微软雅黑" panose="020B0503020204020204" charset="-122"/>
                <a:ea typeface="微软雅黑" panose="020B0503020204020204" charset="-122"/>
              </a:rPr>
              <a:t>种思考</a:t>
            </a:r>
            <a:r>
              <a:rPr lang="zh-CN" altLang="en-US" sz="2000" dirty="0" smtClean="0">
                <a:latin typeface="微软雅黑" panose="020B0503020204020204" charset="-122"/>
                <a:ea typeface="微软雅黑" panose="020B0503020204020204" charset="-122"/>
              </a:rPr>
              <a:t>。</a:t>
            </a:r>
            <a:endParaRPr lang="en-US" altLang="zh-CN" sz="2000" dirty="0" smtClean="0">
              <a:latin typeface="微软雅黑" panose="020B0503020204020204" charset="-122"/>
              <a:ea typeface="微软雅黑" panose="020B0503020204020204" charset="-122"/>
            </a:endParaRPr>
          </a:p>
          <a:p>
            <a:pPr marL="12700" indent="457200">
              <a:lnSpc>
                <a:spcPct val="150000"/>
              </a:lnSpc>
              <a:spcBef>
                <a:spcPts val="105"/>
              </a:spcBef>
              <a:buSzPct val="95000"/>
              <a:tabLst>
                <a:tab pos="662940" algn="l"/>
              </a:tabLst>
            </a:pPr>
            <a:endParaRPr lang="en-US" sz="2000" dirty="0">
              <a:solidFill>
                <a:schemeClr val="tx1"/>
              </a:solidFill>
              <a:latin typeface="微软雅黑" panose="020B0503020204020204" charset="-122"/>
              <a:ea typeface="微软雅黑" panose="020B0503020204020204" charset="-122"/>
              <a:cs typeface="微软雅黑" panose="020B0503020204020204" charset="-122"/>
            </a:endParaRPr>
          </a:p>
          <a:p>
            <a:pPr marL="12700" indent="457200">
              <a:lnSpc>
                <a:spcPct val="150000"/>
              </a:lnSpc>
              <a:spcBef>
                <a:spcPts val="105"/>
              </a:spcBef>
              <a:buSzPct val="95000"/>
              <a:tabLst>
                <a:tab pos="662940" algn="l"/>
              </a:tabLst>
            </a:pPr>
            <a:endParaRPr lang="en-US" sz="2000" dirty="0" smtClean="0">
              <a:latin typeface="微软雅黑" panose="020B0503020204020204" charset="-122"/>
              <a:ea typeface="微软雅黑" panose="020B0503020204020204" charset="-122"/>
              <a:cs typeface="微软雅黑" panose="020B0503020204020204" charset="-122"/>
            </a:endParaRPr>
          </a:p>
          <a:p>
            <a:pPr indent="457200">
              <a:lnSpc>
                <a:spcPct val="150000"/>
              </a:lnSpc>
            </a:pPr>
            <a:r>
              <a:rPr lang="zh-CN" altLang="en-US" sz="2000" dirty="0">
                <a:latin typeface="微软雅黑" panose="020B0503020204020204" charset="-122"/>
                <a:ea typeface="微软雅黑" panose="020B0503020204020204" charset="-122"/>
              </a:rPr>
              <a:t>审题立意：为富当为仁 </a:t>
            </a:r>
            <a:endParaRPr lang="zh-CN" altLang="en-US" sz="2000" dirty="0">
              <a:latin typeface="微软雅黑" panose="020B0503020204020204" charset="-122"/>
              <a:ea typeface="微软雅黑" panose="020B0503020204020204" charset="-122"/>
            </a:endParaRPr>
          </a:p>
          <a:p>
            <a:pPr indent="457200">
              <a:lnSpc>
                <a:spcPct val="150000"/>
              </a:lnSpc>
            </a:pPr>
            <a:endParaRPr lang="zh-CN" altLang="en-US" sz="2000" dirty="0">
              <a:latin typeface="微软雅黑" panose="020B0503020204020204" charset="-122"/>
              <a:ea typeface="微软雅黑" panose="020B0503020204020204" charset="-122"/>
            </a:endParaRPr>
          </a:p>
          <a:p>
            <a:pPr indent="457200">
              <a:lnSpc>
                <a:spcPct val="150000"/>
              </a:lnSpc>
            </a:pPr>
            <a:r>
              <a:rPr lang="zh-CN" altLang="en-US" sz="2000" dirty="0">
                <a:latin typeface="微软雅黑" panose="020B0503020204020204" charset="-122"/>
                <a:ea typeface="微软雅黑" panose="020B0503020204020204" charset="-122"/>
              </a:rPr>
              <a:t>列提纲：　　</a:t>
            </a:r>
            <a:endParaRPr lang="zh-CN" altLang="en-US" sz="2000" dirty="0">
              <a:latin typeface="微软雅黑" panose="020B0503020204020204" charset="-122"/>
              <a:ea typeface="微软雅黑" panose="020B0503020204020204" charset="-122"/>
            </a:endParaRPr>
          </a:p>
          <a:p>
            <a:pPr indent="457200">
              <a:lnSpc>
                <a:spcPct val="150000"/>
              </a:lnSpc>
            </a:pPr>
            <a:r>
              <a:rPr lang="zh-CN" altLang="en-US" sz="2000" dirty="0" smtClean="0">
                <a:latin typeface="微软雅黑" panose="020B0503020204020204" charset="-122"/>
                <a:ea typeface="微软雅黑" panose="020B0503020204020204" charset="-122"/>
              </a:rPr>
              <a:t>①为</a:t>
            </a:r>
            <a:r>
              <a:rPr lang="zh-CN" altLang="en-US" sz="2000" dirty="0">
                <a:latin typeface="微软雅黑" panose="020B0503020204020204" charset="-122"/>
                <a:ea typeface="微软雅黑" panose="020B0503020204020204" charset="-122"/>
              </a:rPr>
              <a:t>富未必不仁。</a:t>
            </a:r>
            <a:endParaRPr lang="zh-CN" altLang="en-US" sz="2000" dirty="0">
              <a:latin typeface="微软雅黑" panose="020B0503020204020204" charset="-122"/>
              <a:ea typeface="微软雅黑" panose="020B0503020204020204" charset="-122"/>
            </a:endParaRPr>
          </a:p>
          <a:p>
            <a:pPr indent="457200">
              <a:lnSpc>
                <a:spcPct val="150000"/>
              </a:lnSpc>
            </a:pPr>
            <a:r>
              <a:rPr lang="zh-CN" altLang="en-US" sz="2000" dirty="0">
                <a:latin typeface="微软雅黑" panose="020B0503020204020204" charset="-122"/>
                <a:ea typeface="微软雅黑" panose="020B0503020204020204" charset="-122"/>
              </a:rPr>
              <a:t>②</a:t>
            </a:r>
            <a:r>
              <a:rPr lang="zh-CN" altLang="en-US" sz="2000" dirty="0" smtClean="0">
                <a:latin typeface="微软雅黑" panose="020B0503020204020204" charset="-122"/>
                <a:ea typeface="微软雅黑" panose="020B0503020204020204" charset="-122"/>
              </a:rPr>
              <a:t>为</a:t>
            </a:r>
            <a:r>
              <a:rPr lang="zh-CN" altLang="en-US" sz="2000" dirty="0">
                <a:latin typeface="微软雅黑" panose="020B0503020204020204" charset="-122"/>
                <a:ea typeface="微软雅黑" panose="020B0503020204020204" charset="-122"/>
              </a:rPr>
              <a:t>仁者未必不富。　　</a:t>
            </a:r>
            <a:endParaRPr lang="zh-CN" altLang="en-US" sz="2000" dirty="0">
              <a:latin typeface="微软雅黑" panose="020B0503020204020204" charset="-122"/>
              <a:ea typeface="微软雅黑" panose="020B0503020204020204" charset="-122"/>
            </a:endParaRPr>
          </a:p>
          <a:p>
            <a:pPr indent="457200">
              <a:lnSpc>
                <a:spcPct val="150000"/>
              </a:lnSpc>
            </a:pPr>
            <a:r>
              <a:rPr lang="zh-CN" altLang="en-US" sz="2000" dirty="0">
                <a:latin typeface="微软雅黑" panose="020B0503020204020204" charset="-122"/>
                <a:ea typeface="微软雅黑" panose="020B0503020204020204" charset="-122"/>
              </a:rPr>
              <a:t>③</a:t>
            </a:r>
            <a:r>
              <a:rPr lang="zh-CN" altLang="en-US" sz="2000" dirty="0" smtClean="0">
                <a:latin typeface="微软雅黑" panose="020B0503020204020204" charset="-122"/>
                <a:ea typeface="微软雅黑" panose="020B0503020204020204" charset="-122"/>
              </a:rPr>
              <a:t>为</a:t>
            </a:r>
            <a:r>
              <a:rPr lang="zh-CN" altLang="en-US" sz="2000" dirty="0">
                <a:latin typeface="微软雅黑" panose="020B0503020204020204" charset="-122"/>
                <a:ea typeface="微软雅黑" panose="020B0503020204020204" charset="-122"/>
              </a:rPr>
              <a:t>仁的富，才能更长久</a:t>
            </a:r>
            <a:r>
              <a:rPr lang="zh-CN" altLang="en-US" sz="2000" dirty="0" smtClean="0">
                <a:latin typeface="微软雅黑" panose="020B0503020204020204" charset="-122"/>
                <a:ea typeface="微软雅黑" panose="020B0503020204020204" charset="-122"/>
              </a:rPr>
              <a:t>。</a:t>
            </a:r>
            <a:endParaRPr lang="zh-CN" altLang="en-US" sz="2000" dirty="0">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1643089"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例</a:t>
            </a:r>
            <a:r>
              <a:rPr lang="en-US" altLang="zh-CN" sz="2400" b="1" dirty="0">
                <a:latin typeface="微软雅黑" panose="020B0503020204020204" charset="-122"/>
                <a:ea typeface="微软雅黑" panose="020B0503020204020204" charset="-122"/>
                <a:sym typeface="Source Han Serif SC" panose="02020400000000000000" pitchFamily="18" charset="-122"/>
              </a:rPr>
              <a:t>2</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3" name="object 3"/>
          <p:cNvSpPr txBox="1"/>
          <p:nvPr/>
        </p:nvSpPr>
        <p:spPr>
          <a:xfrm>
            <a:off x="858555" y="907804"/>
            <a:ext cx="10952479" cy="5557932"/>
          </a:xfrm>
          <a:prstGeom prst="rect">
            <a:avLst/>
          </a:prstGeom>
        </p:spPr>
        <p:txBody>
          <a:bodyPr vert="horz" wrap="square" lIns="0" tIns="17780" rIns="0" bIns="0" rtlCol="0">
            <a:spAutoFit/>
          </a:bodyPr>
          <a:lstStyle/>
          <a:p>
            <a:pPr algn="ctr"/>
            <a:r>
              <a:rPr lang="zh-CN" altLang="en-US" sz="2000" dirty="0" smtClean="0">
                <a:latin typeface="微软雅黑" panose="020B0503020204020204" charset="-122"/>
                <a:ea typeface="微软雅黑" panose="020B0503020204020204" charset="-122"/>
              </a:rPr>
              <a:t>为</a:t>
            </a:r>
            <a:r>
              <a:rPr lang="zh-CN" altLang="en-US" sz="2000" dirty="0">
                <a:latin typeface="微软雅黑" panose="020B0503020204020204" charset="-122"/>
                <a:ea typeface="微软雅黑" panose="020B0503020204020204" charset="-122"/>
              </a:rPr>
              <a:t>富当为仁 </a:t>
            </a:r>
            <a:endParaRPr lang="zh-CN" altLang="en-US" sz="2000" dirty="0">
              <a:latin typeface="微软雅黑" panose="020B0503020204020204" charset="-122"/>
              <a:ea typeface="微软雅黑" panose="020B0503020204020204" charset="-122"/>
            </a:endParaRPr>
          </a:p>
          <a:p>
            <a:r>
              <a:rPr lang="zh-CN" altLang="en-US" sz="2000" dirty="0">
                <a:latin typeface="微软雅黑" panose="020B0503020204020204" charset="-122"/>
                <a:ea typeface="微软雅黑" panose="020B0503020204020204" charset="-122"/>
              </a:rPr>
              <a:t>　　孟子：“为富，不仁矣；为仁，不富矣。”这是当时对富与仁的思考，是一种藏富于民的思想。在当代社会，富与仁同样不是对立的关系，是相辅相成的。于企业尤为如此，为富当为仁。</a:t>
            </a:r>
            <a:br>
              <a:rPr lang="zh-CN" altLang="en-US" sz="2000" dirty="0">
                <a:latin typeface="微软雅黑" panose="020B0503020204020204" charset="-122"/>
                <a:ea typeface="微软雅黑" panose="020B0503020204020204" charset="-122"/>
              </a:rPr>
            </a:br>
            <a:r>
              <a:rPr lang="zh-CN" altLang="en-US" sz="2000" dirty="0">
                <a:latin typeface="微软雅黑" panose="020B0503020204020204" charset="-122"/>
                <a:ea typeface="微软雅黑" panose="020B0503020204020204" charset="-122"/>
              </a:rPr>
              <a:t>　　为富未必不仁。如今许多企业家在获得成功之后回报社会的比比皆是，他们做慈善、捐赠、扶贫等，这都是仁义的写照。股神沃伦</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巴菲特和微软创始人比尔</a:t>
            </a:r>
            <a:r>
              <a:rPr lang="en-US" altLang="zh-CN" sz="2000" dirty="0">
                <a:latin typeface="微软雅黑" panose="020B0503020204020204" charset="-122"/>
                <a:ea typeface="微软雅黑" panose="020B0503020204020204" charset="-122"/>
              </a:rPr>
              <a:t>·</a:t>
            </a:r>
            <a:r>
              <a:rPr lang="zh-CN" altLang="en-US" sz="2000" dirty="0">
                <a:latin typeface="微软雅黑" panose="020B0503020204020204" charset="-122"/>
                <a:ea typeface="微软雅黑" panose="020B0503020204020204" charset="-122"/>
              </a:rPr>
              <a:t>盖茨在</a:t>
            </a:r>
            <a:r>
              <a:rPr lang="en-US" altLang="zh-CN" sz="2000" dirty="0">
                <a:latin typeface="微软雅黑" panose="020B0503020204020204" charset="-122"/>
                <a:ea typeface="微软雅黑" panose="020B0503020204020204" charset="-122"/>
              </a:rPr>
              <a:t>2010</a:t>
            </a:r>
            <a:r>
              <a:rPr lang="zh-CN" altLang="en-US" sz="2000" dirty="0">
                <a:latin typeface="微软雅黑" panose="020B0503020204020204" charset="-122"/>
                <a:ea typeface="微软雅黑" panose="020B0503020204020204" charset="-122"/>
              </a:rPr>
              <a:t>年启动名为“捐赠誓言”的活动，号召亿万富翁生前或去世后至少用自己一半的财富做慈善。截止到</a:t>
            </a:r>
            <a:r>
              <a:rPr lang="en-US" altLang="zh-CN" sz="2000" dirty="0">
                <a:latin typeface="微软雅黑" panose="020B0503020204020204" charset="-122"/>
                <a:ea typeface="微软雅黑" panose="020B0503020204020204" charset="-122"/>
              </a:rPr>
              <a:t>2016</a:t>
            </a:r>
            <a:r>
              <a:rPr lang="zh-CN" altLang="en-US" sz="2000" dirty="0">
                <a:latin typeface="微软雅黑" panose="020B0503020204020204" charset="-122"/>
                <a:ea typeface="微软雅黑" panose="020B0503020204020204" charset="-122"/>
              </a:rPr>
              <a:t>年</a:t>
            </a:r>
            <a:r>
              <a:rPr lang="en-US" altLang="zh-CN" sz="2000" dirty="0">
                <a:latin typeface="微软雅黑" panose="020B0503020204020204" charset="-122"/>
                <a:ea typeface="微软雅黑" panose="020B0503020204020204" charset="-122"/>
              </a:rPr>
              <a:t>6</a:t>
            </a:r>
            <a:r>
              <a:rPr lang="zh-CN" altLang="en-US" sz="2000" dirty="0">
                <a:latin typeface="微软雅黑" panose="020B0503020204020204" charset="-122"/>
                <a:ea typeface="微软雅黑" panose="020B0503020204020204" charset="-122"/>
              </a:rPr>
              <a:t>月，已有</a:t>
            </a:r>
            <a:r>
              <a:rPr lang="en-US" altLang="zh-CN" sz="2000" dirty="0">
                <a:latin typeface="微软雅黑" panose="020B0503020204020204" charset="-122"/>
                <a:ea typeface="微软雅黑" panose="020B0503020204020204" charset="-122"/>
              </a:rPr>
              <a:t>154</a:t>
            </a:r>
            <a:r>
              <a:rPr lang="zh-CN" altLang="en-US" sz="2000" dirty="0">
                <a:latin typeface="微软雅黑" panose="020B0503020204020204" charset="-122"/>
                <a:ea typeface="微软雅黑" panose="020B0503020204020204" charset="-122"/>
              </a:rPr>
              <a:t>位富豪加入该项活动。这些巨富都在行仁义之举。对于富人而言，他们衣食无忧，功成名就，追求更多的是精神需求，行仁义之举能给他们带来平静与快乐，因而他们愿意为仁。</a:t>
            </a:r>
            <a:br>
              <a:rPr lang="zh-CN" altLang="en-US" sz="2000" dirty="0">
                <a:latin typeface="微软雅黑" panose="020B0503020204020204" charset="-122"/>
                <a:ea typeface="微软雅黑" panose="020B0503020204020204" charset="-122"/>
              </a:rPr>
            </a:br>
            <a:r>
              <a:rPr lang="zh-CN" altLang="en-US" sz="2000" dirty="0">
                <a:latin typeface="微软雅黑" panose="020B0503020204020204" charset="-122"/>
                <a:ea typeface="微软雅黑" panose="020B0503020204020204" charset="-122"/>
              </a:rPr>
              <a:t>　　为仁者未必不富。仁者，有高尚的品德与独特的人格魅力，他们会吸引众多追随者。仁义的企业家关心员工成长与薪酬福利，常与下属沟通，积极改善企业氛围，更易被员工信任支持，从而使整个企业更具凝聚力；其次，仁义的企业家尊重合作伙伴，诚心合作，力求共赢，会得到合作者的支持与配合，实现共赢；最后，仁义的企业家严格遵守法律法规及行业规范，迎合消费者需求，生产高质量的产品，使得企业能在市场竞争中占有一席之地。“得道多助，失道寡助”，仁义的企业必定会得到员工、合作者、消费者认可，这样的企业、企业家怎能不富？</a:t>
            </a:r>
            <a:br>
              <a:rPr lang="zh-CN" altLang="en-US" sz="2000" dirty="0">
                <a:latin typeface="微软雅黑" panose="020B0503020204020204" charset="-122"/>
                <a:ea typeface="微软雅黑" panose="020B0503020204020204" charset="-122"/>
              </a:rPr>
            </a:br>
            <a:r>
              <a:rPr lang="zh-CN" altLang="en-US" sz="2000" dirty="0">
                <a:latin typeface="微软雅黑" panose="020B0503020204020204" charset="-122"/>
                <a:ea typeface="微软雅黑" panose="020B0503020204020204" charset="-122"/>
              </a:rPr>
              <a:t>　　为仁的富，才能更长久。胡庆余堂以积善之愿、戒欺之旨，历经百年风雨而不衰，成就了“江南药王”的美誉。虽然，企业以盈利、追求财富为目标，但在这一过程中企业要怀有仁义之心，关注员工的职业发展，满足消费者的需求，并积极承担社会责任，如此才能取得长足发展。</a:t>
            </a:r>
            <a:br>
              <a:rPr lang="zh-CN" altLang="en-US" sz="2000" dirty="0">
                <a:latin typeface="微软雅黑" panose="020B0503020204020204" charset="-122"/>
                <a:ea typeface="微软雅黑" panose="020B0503020204020204" charset="-122"/>
              </a:rPr>
            </a:br>
            <a:r>
              <a:rPr lang="zh-CN" altLang="en-US" sz="2000" dirty="0">
                <a:latin typeface="微软雅黑" panose="020B0503020204020204" charset="-122"/>
                <a:ea typeface="微软雅黑" panose="020B0503020204020204" charset="-122"/>
              </a:rPr>
              <a:t>　　为富当为仁，富与仁可以共存，也只有将两者统一，企业才能万古长青。</a:t>
            </a:r>
            <a:endParaRPr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TextBox 115"/>
          <p:cNvSpPr txBox="1"/>
          <p:nvPr/>
        </p:nvSpPr>
        <p:spPr>
          <a:xfrm>
            <a:off x="1425575" y="297815"/>
            <a:ext cx="1643089"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例</a:t>
            </a:r>
            <a:r>
              <a:rPr lang="en-US" altLang="zh-CN" sz="2400" b="1" dirty="0" smtClean="0">
                <a:latin typeface="微软雅黑" panose="020B0503020204020204" charset="-122"/>
                <a:ea typeface="微软雅黑" panose="020B0503020204020204" charset="-122"/>
                <a:sym typeface="Source Han Serif SC" panose="02020400000000000000" pitchFamily="18" charset="-122"/>
              </a:rPr>
              <a:t>2</a:t>
            </a:r>
            <a:endParaRPr lang="zh-CN" altLang="en-US" sz="2400" b="1" dirty="0">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0390" y="0"/>
            <a:ext cx="9797143" cy="6858000"/>
          </a:xfrm>
          <a:prstGeom prst="rect">
            <a:avLst/>
          </a:prstGeom>
        </p:spPr>
      </p:pic>
      <p:pic>
        <p:nvPicPr>
          <p:cNvPr id="35" name="图片 34"/>
          <p:cNvPicPr>
            <a:picLocks noChangeAspect="1"/>
          </p:cNvPicPr>
          <p:nvPr/>
        </p:nvPicPr>
        <p:blipFill rotWithShape="1">
          <a:blip r:embed="rId2" cstate="print">
            <a:extLst>
              <a:ext uri="{28A0092B-C50C-407E-A947-70E740481C1C}">
                <a14:useLocalDpi xmlns:a14="http://schemas.microsoft.com/office/drawing/2010/main" val="0"/>
              </a:ext>
            </a:extLst>
          </a:blip>
          <a:srcRect l="22427" t="52047"/>
          <a:stretch>
            <a:fillRect/>
          </a:stretch>
        </p:blipFill>
        <p:spPr>
          <a:xfrm rot="16200000">
            <a:off x="8779043" y="124321"/>
            <a:ext cx="3537278" cy="3288637"/>
          </a:xfrm>
          <a:prstGeom prst="rect">
            <a:avLst/>
          </a:prstGeom>
        </p:spPr>
      </p:pic>
      <p:sp>
        <p:nvSpPr>
          <p:cNvPr id="14" name="TextBox 16"/>
          <p:cNvSpPr txBox="1"/>
          <p:nvPr/>
        </p:nvSpPr>
        <p:spPr>
          <a:xfrm>
            <a:off x="4764354" y="4671579"/>
            <a:ext cx="2737277" cy="460375"/>
          </a:xfrm>
          <a:prstGeom prst="rect">
            <a:avLst/>
          </a:prstGeom>
          <a:noFill/>
        </p:spPr>
        <p:txBody>
          <a:bodyPr wrap="square" rtlCol="0">
            <a:spAutoFit/>
          </a:bodyPr>
          <a:lstStyle/>
          <a:p>
            <a:r>
              <a:rPr lang="zh-CN" altLang="en-US" sz="2400" dirty="0" smtClean="0">
                <a:solidFill>
                  <a:schemeClr val="accent1"/>
                </a:solidFill>
                <a:latin typeface="Source Han Serif SC" panose="02020400000000000000" pitchFamily="18" charset="-122"/>
                <a:ea typeface="Source Han Serif SC" panose="02020400000000000000" pitchFamily="18" charset="-122"/>
                <a:sym typeface="Source Han Serif SC" panose="02020400000000000000" pitchFamily="18" charset="-122"/>
              </a:rPr>
              <a:t>主 讲： 希韶</a:t>
            </a:r>
            <a:r>
              <a:rPr lang="zh-CN" altLang="en-US" sz="2400" dirty="0" smtClean="0">
                <a:solidFill>
                  <a:schemeClr val="accent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endParaRPr lang="zh-CN" altLang="en-US" sz="2400" dirty="0">
              <a:solidFill>
                <a:schemeClr val="accent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8" name="TextBox 14"/>
          <p:cNvSpPr txBox="1"/>
          <p:nvPr/>
        </p:nvSpPr>
        <p:spPr>
          <a:xfrm>
            <a:off x="3109692" y="1858890"/>
            <a:ext cx="7688580" cy="1106805"/>
          </a:xfrm>
          <a:prstGeom prst="rect">
            <a:avLst/>
          </a:prstGeom>
          <a:noFill/>
        </p:spPr>
        <p:txBody>
          <a:bodyPr wrap="square" rtlCol="0">
            <a:spAutoFit/>
          </a:bodyPr>
          <a:lstStyle/>
          <a:p>
            <a:pPr algn="dist"/>
            <a:r>
              <a:rPr lang="en-US" altLang="zh-CN" sz="6600" b="1" dirty="0">
                <a:solidFill>
                  <a:schemeClr val="accent1"/>
                </a:solidFill>
                <a:latin typeface="字体视界-NEW宋体" panose="02010601030101010101" pitchFamily="2" charset="-122"/>
                <a:ea typeface="字体视界-NEW宋体" panose="02010601030101010101" pitchFamily="2" charset="-122"/>
                <a:sym typeface="Source Han Serif SC" panose="02020400000000000000" pitchFamily="18" charset="-122"/>
              </a:rPr>
              <a:t>Thanks</a:t>
            </a:r>
            <a:endParaRPr lang="en-US" altLang="zh-CN" sz="6600" b="1" dirty="0">
              <a:solidFill>
                <a:schemeClr val="accent1"/>
              </a:solidFill>
              <a:latin typeface="字体视界-NEW宋体" panose="02010601030101010101" pitchFamily="2" charset="-122"/>
              <a:ea typeface="字体视界-NEW宋体" panose="02010601030101010101" pitchFamily="2" charset="-122"/>
              <a:sym typeface="Source Han Serif SC" panose="02020400000000000000" pitchFamily="18" charset="-122"/>
            </a:endParaRPr>
          </a:p>
        </p:txBody>
      </p:sp>
      <p:pic>
        <p:nvPicPr>
          <p:cNvPr id="40" name="图片 39"/>
          <p:cNvPicPr>
            <a:picLocks noChangeAspect="1"/>
          </p:cNvPicPr>
          <p:nvPr/>
        </p:nvPicPr>
        <p:blipFill rotWithShape="1">
          <a:blip r:embed="rId2" cstate="print">
            <a:extLst>
              <a:ext uri="{28A0092B-C50C-407E-A947-70E740481C1C}">
                <a14:useLocalDpi xmlns:a14="http://schemas.microsoft.com/office/drawing/2010/main" val="0"/>
              </a:ext>
            </a:extLst>
          </a:blip>
          <a:srcRect l="22427" t="52047"/>
          <a:stretch>
            <a:fillRect/>
          </a:stretch>
        </p:blipFill>
        <p:spPr>
          <a:xfrm rot="15430405" flipH="1">
            <a:off x="9090594" y="5678576"/>
            <a:ext cx="3537278" cy="3288637"/>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250" advTm="9000">
        <p15:prstTrans prst="origami"/>
      </p:transition>
    </mc:Choice>
    <mc:Fallback>
      <p:transition spd="slow" advTm="9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8"/>
                                        </p:tgtEl>
                                        <p:attrNameLst>
                                          <p:attrName>ppt_y</p:attrName>
                                        </p:attrNameLst>
                                      </p:cBhvr>
                                      <p:tavLst>
                                        <p:tav tm="0">
                                          <p:val>
                                            <p:strVal val="#ppt_y"/>
                                          </p:val>
                                        </p:tav>
                                        <p:tav tm="100000">
                                          <p:val>
                                            <p:strVal val="#ppt_y"/>
                                          </p:val>
                                        </p:tav>
                                      </p:tavLst>
                                    </p:anim>
                                    <p:anim calcmode="lin" valueType="num">
                                      <p:cBhvr>
                                        <p:cTn id="9" dur="500" fill="hold"/>
                                        <p:tgtEl>
                                          <p:spTgt spid="3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8"/>
                                        </p:tgtEl>
                                      </p:cBhvr>
                                    </p:animEffect>
                                  </p:childTnLst>
                                </p:cTn>
                              </p:par>
                            </p:childTnLst>
                          </p:cTn>
                        </p:par>
                        <p:par>
                          <p:cTn id="12" fill="hold">
                            <p:stCondLst>
                              <p:cond delay="750"/>
                            </p:stCondLst>
                            <p:childTnLst>
                              <p:par>
                                <p:cTn id="13" presetID="22" presetClass="entr" presetSubtype="8"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left)">
                                      <p:cBhvr>
                                        <p:cTn id="15"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4" name="TextBox 30"/>
          <p:cNvSpPr txBox="1"/>
          <p:nvPr/>
        </p:nvSpPr>
        <p:spPr>
          <a:xfrm>
            <a:off x="1091447" y="1201194"/>
            <a:ext cx="10292080" cy="3784600"/>
          </a:xfrm>
          <a:prstGeom prst="rect">
            <a:avLst/>
          </a:prstGeom>
          <a:noFill/>
        </p:spPr>
        <p:txBody>
          <a:bodyPr wrap="square" rtlCol="0">
            <a:spAutoFit/>
          </a:bodyPr>
          <a:lstStyle/>
          <a:p>
            <a:pPr>
              <a:lnSpc>
                <a:spcPct val="200000"/>
              </a:lnSpc>
            </a:pPr>
            <a:r>
              <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另外，对于这一措施实施后的效果，我们也完全可以放心。上周一在公交车较为拥堵站点做过一次尝试，让早上7点前上车的乘客免费乘坐，以此观察早高峰的人流量，惊喜地发现，拥挤程度确实降低了不少。</a:t>
            </a:r>
            <a:endPar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a:lnSpc>
                <a:spcPct val="200000"/>
              </a:lnSpc>
            </a:pPr>
            <a:r>
              <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目前来说，最大的问题在于很多上班族可能宁愿挤一点，也不太愿意早点起床出门。所以，我们首要的任务就是要做好宣传，让广大上班族了解这一措施，并接受这一措施。到那时，我们完全有理由相信，公交车上拥堵现象肯定就不复存在了。</a:t>
            </a:r>
            <a:endPar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p:txBody>
      </p:sp>
      <p:sp>
        <p:nvSpPr>
          <p:cNvPr id="2" name="TextBox 115"/>
          <p:cNvSpPr txBox="1"/>
          <p:nvPr/>
        </p:nvSpPr>
        <p:spPr>
          <a:xfrm>
            <a:off x="1425662" y="297905"/>
            <a:ext cx="3370831" cy="460375"/>
          </a:xfrm>
          <a:prstGeom prst="rect">
            <a:avLst/>
          </a:prstGeom>
          <a:noFill/>
        </p:spPr>
        <p:txBody>
          <a:bodyPr wrap="square" rtlCol="0">
            <a:spAutoFit/>
          </a:bodyPr>
          <a:lstStyle/>
          <a:p>
            <a:pPr lvl="0" algn="dist"/>
            <a:r>
              <a:rPr lang="zh-CN" altLang="en-US" sz="2400" b="1" dirty="0">
                <a:solidFill>
                  <a:schemeClr val="tx1"/>
                </a:solidFill>
                <a:latin typeface="微软雅黑" panose="020B0503020204020204" charset="-122"/>
                <a:ea typeface="微软雅黑" panose="020B0503020204020204" charset="-122"/>
                <a:sym typeface="Source Han Serif SC" panose="02020400000000000000" pitchFamily="18" charset="-122"/>
              </a:rPr>
              <a:t>模考一</a:t>
            </a:r>
            <a:endParaRPr lang="zh-CN" altLang="en-US" sz="2400" b="1" dirty="0">
              <a:solidFill>
                <a:schemeClr val="tx1"/>
              </a:solidFill>
              <a:latin typeface="微软雅黑" panose="020B0503020204020204" charset="-122"/>
              <a:ea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Effect transition="in" filter="wipe(left)">
                                      <p:cBhvr>
                                        <p:cTn id="7" dur="100"/>
                                        <p:tgtEl>
                                          <p:spTgt spid="4"/>
                                        </p:tgtEl>
                                      </p:cBhvr>
                                    </p:animEffect>
                                  </p:childTnLst>
                                </p:cTn>
                              </p:par>
                              <p:par>
                                <p:cTn id="8" presetID="36" presetClass="emph" presetSubtype="0" fill="hold" grpId="1" nodeType="withEffect">
                                  <p:stCondLst>
                                    <p:cond delay="0"/>
                                  </p:stCondLst>
                                  <p:iterate type="lt">
                                    <p:tmPct val="30000"/>
                                  </p:iterate>
                                  <p:childTnLst>
                                    <p:animScale>
                                      <p:cBhvr>
                                        <p:cTn id="9" dur="50" autoRev="1" fill="hold">
                                          <p:stCondLst>
                                            <p:cond delay="0"/>
                                          </p:stCondLst>
                                        </p:cTn>
                                        <p:tgtEl>
                                          <p:spTgt spid="4"/>
                                        </p:tgtEl>
                                      </p:cBhvr>
                                      <p:to x="80000" y="100000"/>
                                    </p:animScale>
                                    <p:anim by="(#ppt_w*0.10)" calcmode="lin" valueType="num">
                                      <p:cBhvr>
                                        <p:cTn id="10" dur="50" autoRev="1" fill="hold">
                                          <p:stCondLst>
                                            <p:cond delay="0"/>
                                          </p:stCondLst>
                                        </p:cTn>
                                        <p:tgtEl>
                                          <p:spTgt spid="4"/>
                                        </p:tgtEl>
                                        <p:attrNameLst>
                                          <p:attrName>ppt_x</p:attrName>
                                        </p:attrNameLst>
                                      </p:cBhvr>
                                    </p:anim>
                                    <p:anim by="(-#ppt_w*0.10)" calcmode="lin" valueType="num">
                                      <p:cBhvr>
                                        <p:cTn id="11" dur="50" autoRev="1" fill="hold">
                                          <p:stCondLst>
                                            <p:cond delay="0"/>
                                          </p:stCondLst>
                                        </p:cTn>
                                        <p:tgtEl>
                                          <p:spTgt spid="4"/>
                                        </p:tgtEl>
                                        <p:attrNameLst>
                                          <p:attrName>ppt_y</p:attrName>
                                        </p:attrNameLst>
                                      </p:cBhvr>
                                    </p:anim>
                                    <p:animRot by="-480000">
                                      <p:cBhvr>
                                        <p:cTn id="12" dur="50" autoRev="1"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45" name="TextBox 115"/>
          <p:cNvSpPr txBox="1"/>
          <p:nvPr/>
        </p:nvSpPr>
        <p:spPr>
          <a:xfrm>
            <a:off x="1425662" y="297905"/>
            <a:ext cx="3370831" cy="461665"/>
          </a:xfrm>
          <a:prstGeom prst="rect">
            <a:avLst/>
          </a:prstGeom>
          <a:noFill/>
        </p:spPr>
        <p:txBody>
          <a:bodyPr wrap="square" rtlCol="0">
            <a:spAutoFit/>
          </a:bodyPr>
          <a:lstStyle/>
          <a:p>
            <a:pPr lvl="0" algn="dist"/>
            <a:r>
              <a:rPr lang="zh-CN" altLang="en-US" sz="2400" b="1" dirty="0" smtClean="0">
                <a:solidFill>
                  <a:schemeClr val="tx1"/>
                </a:solidFill>
                <a:latin typeface="微软雅黑" panose="020B0503020204020204" charset="-122"/>
                <a:ea typeface="微软雅黑" panose="020B0503020204020204" charset="-122"/>
                <a:sym typeface="Source Han Serif SC" panose="02020400000000000000" pitchFamily="18" charset="-122"/>
              </a:rPr>
              <a:t>认识真题</a:t>
            </a:r>
            <a:endParaRPr lang="zh-CN" altLang="en-US" sz="2400" b="1" dirty="0">
              <a:solidFill>
                <a:schemeClr val="tx1"/>
              </a:solidFill>
              <a:latin typeface="微软雅黑" panose="020B0503020204020204" charset="-122"/>
              <a:ea typeface="微软雅黑" panose="020B0503020204020204" charset="-122"/>
              <a:sym typeface="Source Han Serif SC" panose="02020400000000000000" pitchFamily="18" charset="-122"/>
            </a:endParaRPr>
          </a:p>
        </p:txBody>
      </p:sp>
      <p:sp>
        <p:nvSpPr>
          <p:cNvPr id="4" name="TextBox 30"/>
          <p:cNvSpPr txBox="1"/>
          <p:nvPr/>
        </p:nvSpPr>
        <p:spPr>
          <a:xfrm>
            <a:off x="1122045" y="831850"/>
            <a:ext cx="10636885" cy="5277485"/>
          </a:xfrm>
          <a:prstGeom prst="rect">
            <a:avLst/>
          </a:prstGeom>
          <a:noFill/>
        </p:spPr>
        <p:txBody>
          <a:bodyPr wrap="square" rtlCol="0">
            <a:spAutoFit/>
          </a:bodyPr>
          <a:lstStyle/>
          <a:p>
            <a:pPr>
              <a:lnSpc>
                <a:spcPct val="200000"/>
              </a:lnSpc>
            </a:pPr>
            <a:r>
              <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分析缺陷：</a:t>
            </a:r>
            <a:endPar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a:lnSpc>
                <a:spcPct val="150000"/>
              </a:lnSpc>
            </a:pPr>
            <a:r>
              <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（1）纽约与中国城市的情况是否类似，由纽约实施晨鸟行动能缓解公交车拥堵是否可以类比得出中国采取如此措施也可以缓解拥堵呢？</a:t>
            </a:r>
            <a:endPar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a:lnSpc>
                <a:spcPct val="150000"/>
              </a:lnSpc>
            </a:pPr>
            <a:r>
              <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a:t>
            </a:r>
            <a:r>
              <a:rPr lang="en-US"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2</a:t>
            </a:r>
            <a:r>
              <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）上周一公交车实施7点上车的乘客免费，拥挤程度确实降低，能否以偏概全地得出能缓解公交车拥堵呢？</a:t>
            </a:r>
            <a:endPar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a:lnSpc>
                <a:spcPct val="150000"/>
              </a:lnSpc>
            </a:pPr>
            <a:r>
              <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a:t>
            </a:r>
            <a:r>
              <a:rPr lang="en-US"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3</a:t>
            </a:r>
            <a:r>
              <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）实施晨鸟行动缓解拥堵的前提是上班族愿意为了避免拥堵而早出发，而随后有断定很多上班族不愿意早点出门，前后自相矛盾；</a:t>
            </a:r>
            <a:endPar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a:lnSpc>
                <a:spcPct val="150000"/>
              </a:lnSpc>
            </a:pPr>
            <a:r>
              <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a:t>
            </a:r>
            <a:r>
              <a:rPr lang="en-US"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4</a:t>
            </a:r>
            <a:r>
              <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）即使上班族接受七点前免费这一措施，也并不能得到公交车的拥堵就会降下来。因为造成公交车拥堵的原因是多方面的，如城市公路布局不合理等，不解决这些问题，仅仅票价方面的疏导，效果可能要打折扣。</a:t>
            </a:r>
            <a:endPar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a:p>
            <a:pPr>
              <a:lnSpc>
                <a:spcPct val="150000"/>
              </a:lnSpc>
            </a:pPr>
            <a:r>
              <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a:t>
            </a:r>
            <a:r>
              <a:rPr lang="en-US"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5</a:t>
            </a:r>
            <a:r>
              <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）即使早上七点前免费确实能缓解早高峰的拥堵，那晚高峰拥堵的情况不是依然存在吗？因此不能由此就断定公交车拥堵现象就不复存在了。</a:t>
            </a:r>
            <a:endParaRPr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Effect transition="in" filter="wipe(left)">
                                      <p:cBhvr>
                                        <p:cTn id="7" dur="100"/>
                                        <p:tgtEl>
                                          <p:spTgt spid="4"/>
                                        </p:tgtEl>
                                      </p:cBhvr>
                                    </p:animEffect>
                                  </p:childTnLst>
                                </p:cTn>
                              </p:par>
                              <p:par>
                                <p:cTn id="8" presetID="36" presetClass="emph" presetSubtype="0" fill="hold" grpId="1" nodeType="withEffect">
                                  <p:stCondLst>
                                    <p:cond delay="0"/>
                                  </p:stCondLst>
                                  <p:iterate type="lt">
                                    <p:tmPct val="30000"/>
                                  </p:iterate>
                                  <p:childTnLst>
                                    <p:animScale>
                                      <p:cBhvr>
                                        <p:cTn id="9" dur="50" autoRev="1" fill="hold">
                                          <p:stCondLst>
                                            <p:cond delay="0"/>
                                          </p:stCondLst>
                                        </p:cTn>
                                        <p:tgtEl>
                                          <p:spTgt spid="4"/>
                                        </p:tgtEl>
                                      </p:cBhvr>
                                      <p:to x="80000" y="100000"/>
                                    </p:animScale>
                                    <p:anim by="(#ppt_w*0.10)" calcmode="lin" valueType="num">
                                      <p:cBhvr>
                                        <p:cTn id="10" dur="50" autoRev="1" fill="hold">
                                          <p:stCondLst>
                                            <p:cond delay="0"/>
                                          </p:stCondLst>
                                        </p:cTn>
                                        <p:tgtEl>
                                          <p:spTgt spid="4"/>
                                        </p:tgtEl>
                                        <p:attrNameLst>
                                          <p:attrName>ppt_x</p:attrName>
                                        </p:attrNameLst>
                                      </p:cBhvr>
                                    </p:anim>
                                    <p:anim by="(-#ppt_w*0.10)" calcmode="lin" valueType="num">
                                      <p:cBhvr>
                                        <p:cTn id="11" dur="50" autoRev="1" fill="hold">
                                          <p:stCondLst>
                                            <p:cond delay="0"/>
                                          </p:stCondLst>
                                        </p:cTn>
                                        <p:tgtEl>
                                          <p:spTgt spid="4"/>
                                        </p:tgtEl>
                                        <p:attrNameLst>
                                          <p:attrName>ppt_y</p:attrName>
                                        </p:attrNameLst>
                                      </p:cBhvr>
                                    </p:anim>
                                    <p:animRot by="-480000">
                                      <p:cBhvr>
                                        <p:cTn id="12" dur="50" autoRev="1"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45" name="TextBox 115"/>
          <p:cNvSpPr txBox="1"/>
          <p:nvPr/>
        </p:nvSpPr>
        <p:spPr>
          <a:xfrm>
            <a:off x="1425662" y="297905"/>
            <a:ext cx="3370831"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论说文</a:t>
            </a:r>
            <a:endParaRPr lang="zh-CN" altLang="en-US" sz="2400" b="1" dirty="0" smtClean="0">
              <a:latin typeface="微软雅黑" panose="020B0503020204020204" charset="-122"/>
              <a:ea typeface="微软雅黑" panose="020B0503020204020204" charset="-122"/>
              <a:sym typeface="Source Han Serif SC" panose="02020400000000000000" pitchFamily="18" charset="-122"/>
            </a:endParaRPr>
          </a:p>
        </p:txBody>
      </p:sp>
      <p:sp>
        <p:nvSpPr>
          <p:cNvPr id="4" name="TextBox 30"/>
          <p:cNvSpPr txBox="1"/>
          <p:nvPr/>
        </p:nvSpPr>
        <p:spPr>
          <a:xfrm>
            <a:off x="1060450" y="1557655"/>
            <a:ext cx="10292080" cy="3784600"/>
          </a:xfrm>
          <a:prstGeom prst="rect">
            <a:avLst/>
          </a:prstGeom>
          <a:noFill/>
        </p:spPr>
        <p:txBody>
          <a:bodyPr wrap="square" rtlCol="0">
            <a:spAutoFit/>
          </a:bodyPr>
          <a:lstStyle/>
          <a:p>
            <a:pPr>
              <a:lnSpc>
                <a:spcPct val="200000"/>
              </a:lnSpc>
            </a:pPr>
            <a:r>
              <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rPr>
              <a:t>“不学礼，无以立。”这句话出自《论语》，意思是：一个人不学“礼”，不懂礼貌，不讲礼仪，就不懂得怎样做人、处世。或者说，一个人不懂得基本的规矩，就难以在家庭和社会中立身行事。而如果把“礼”与“立”做更宽泛的理解，那么是否“学礼”，是否懂得规矩，还事关公民意识的自觉、民族素质的提高、民族文化精神的弘扬乃至中华民族的复兴大业。或许正因如此，习近平总书记在十八届中纪委第五次全会上提出要“严明政治规矩”，“把守纪律讲规矩摆在更加重要的位置”。</a:t>
            </a:r>
            <a:endParaRPr sz="2000" dirty="0">
              <a:latin typeface="微软雅黑" panose="020B0503020204020204" charset="-122"/>
              <a:ea typeface="微软雅黑" panose="020B0503020204020204" charset="-122"/>
              <a:cs typeface="微软雅黑" panose="020B0503020204020204" charset="-122"/>
              <a:sym typeface="Source Han Serif SC" panose="02020400000000000000" pitchFamily="18" charset="-122"/>
            </a:endParaRPr>
          </a:p>
        </p:txBody>
      </p:sp>
      <p:sp>
        <p:nvSpPr>
          <p:cNvPr id="100" name="文本框 99"/>
          <p:cNvSpPr txBox="1"/>
          <p:nvPr/>
        </p:nvSpPr>
        <p:spPr>
          <a:xfrm>
            <a:off x="1151890" y="5626100"/>
            <a:ext cx="5080000" cy="398780"/>
          </a:xfrm>
          <a:prstGeom prst="rect">
            <a:avLst/>
          </a:prstGeom>
          <a:noFill/>
          <a:ln w="9525">
            <a:noFill/>
          </a:ln>
        </p:spPr>
        <p:txBody>
          <a:bodyPr>
            <a:spAutoFit/>
          </a:bodyPr>
          <a:p>
            <a:pPr indent="0"/>
            <a:r>
              <a:rPr lang="zh-CN" sz="2000" b="0">
                <a:solidFill>
                  <a:srgbClr val="FF0000"/>
                </a:solidFill>
                <a:ea typeface="宋体" panose="02010600030101010101" pitchFamily="2" charset="-122"/>
              </a:rPr>
              <a:t>中心论点：提高国民素质/学礼立身</a:t>
            </a:r>
            <a:endParaRPr lang="zh-CN" altLang="en-US" sz="2000" b="0">
              <a:solidFill>
                <a:srgbClr val="FF0000"/>
              </a:solidFill>
              <a:ea typeface="宋体" panose="0201060003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Effect transition="in" filter="wipe(left)">
                                      <p:cBhvr>
                                        <p:cTn id="7" dur="100"/>
                                        <p:tgtEl>
                                          <p:spTgt spid="4"/>
                                        </p:tgtEl>
                                      </p:cBhvr>
                                    </p:animEffect>
                                  </p:childTnLst>
                                </p:cTn>
                              </p:par>
                              <p:par>
                                <p:cTn id="8" presetID="36" presetClass="emph" presetSubtype="0" fill="hold" grpId="1" nodeType="withEffect">
                                  <p:stCondLst>
                                    <p:cond delay="0"/>
                                  </p:stCondLst>
                                  <p:iterate type="lt">
                                    <p:tmPct val="30000"/>
                                  </p:iterate>
                                  <p:childTnLst>
                                    <p:animScale>
                                      <p:cBhvr>
                                        <p:cTn id="9" dur="50" autoRev="1" fill="hold">
                                          <p:stCondLst>
                                            <p:cond delay="0"/>
                                          </p:stCondLst>
                                        </p:cTn>
                                        <p:tgtEl>
                                          <p:spTgt spid="4"/>
                                        </p:tgtEl>
                                      </p:cBhvr>
                                      <p:to x="80000" y="100000"/>
                                    </p:animScale>
                                    <p:anim by="(#ppt_w*0.10)" calcmode="lin" valueType="num">
                                      <p:cBhvr>
                                        <p:cTn id="10" dur="50" autoRev="1" fill="hold">
                                          <p:stCondLst>
                                            <p:cond delay="0"/>
                                          </p:stCondLst>
                                        </p:cTn>
                                        <p:tgtEl>
                                          <p:spTgt spid="4"/>
                                        </p:tgtEl>
                                        <p:attrNameLst>
                                          <p:attrName>ppt_x</p:attrName>
                                        </p:attrNameLst>
                                      </p:cBhvr>
                                    </p:anim>
                                    <p:anim by="(-#ppt_w*0.10)" calcmode="lin" valueType="num">
                                      <p:cBhvr>
                                        <p:cTn id="11" dur="50" autoRev="1" fill="hold">
                                          <p:stCondLst>
                                            <p:cond delay="0"/>
                                          </p:stCondLst>
                                        </p:cTn>
                                        <p:tgtEl>
                                          <p:spTgt spid="4"/>
                                        </p:tgtEl>
                                        <p:attrNameLst>
                                          <p:attrName>ppt_y</p:attrName>
                                        </p:attrNameLst>
                                      </p:cBhvr>
                                    </p:anim>
                                    <p:animRot by="-480000">
                                      <p:cBhvr>
                                        <p:cTn id="12" dur="50" autoRev="1" fill="hold">
                                          <p:stCondLst>
                                            <p:cond delay="0"/>
                                          </p:stCondLst>
                                        </p:cTn>
                                        <p:tgtEl>
                                          <p:spTgt spid="4"/>
                                        </p:tgtEl>
                                        <p:attrNameLst>
                                          <p:attrName>r</p:attrName>
                                        </p:attrNameLst>
                                      </p:cBhvr>
                                    </p:animRot>
                                  </p:childTnLst>
                                </p:cTn>
                              </p:par>
                            </p:childTnLst>
                          </p:cTn>
                        </p:par>
                      </p:childTnLst>
                    </p:cTn>
                  </p:par>
                  <p:par>
                    <p:cTn id="13" fill="hold">
                      <p:stCondLst>
                        <p:cond delay="indefinite"/>
                      </p:stCondLst>
                      <p:childTnLst>
                        <p:par>
                          <p:cTn id="14" fill="hold">
                            <p:stCondLst>
                              <p:cond delay="0"/>
                            </p:stCondLst>
                            <p:childTnLst>
                              <p:par>
                                <p:cTn id="15" presetID="24" presetClass="entr" presetSubtype="0" fill="hold" grpId="0" nodeType="clickEffect">
                                  <p:stCondLst>
                                    <p:cond delay="0"/>
                                  </p:stCondLst>
                                  <p:childTnLst>
                                    <p:set>
                                      <p:cBhvr>
                                        <p:cTn id="16" dur="1" fill="hold">
                                          <p:stCondLst>
                                            <p:cond delay="0"/>
                                          </p:stCondLst>
                                        </p:cTn>
                                        <p:tgtEl>
                                          <p:spTgt spid="100"/>
                                        </p:tgtEl>
                                        <p:attrNameLst>
                                          <p:attrName>style.visibility</p:attrName>
                                        </p:attrNameLst>
                                      </p:cBhvr>
                                      <p:to>
                                        <p:strVal val="visible"/>
                                      </p:to>
                                    </p:set>
                                    <p:anim to="" calcmode="lin" valueType="num">
                                      <p:cBhvr>
                                        <p:cTn id="17" dur="1" fill="hold"/>
                                        <p:tgtEl>
                                          <p:spTgt spid="100"/>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10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p:cNvCxnSpPr/>
          <p:nvPr/>
        </p:nvCxnSpPr>
        <p:spPr>
          <a:xfrm>
            <a:off x="687010" y="832152"/>
            <a:ext cx="10817981" cy="0"/>
          </a:xfrm>
          <a:prstGeom prst="line">
            <a:avLst/>
          </a:prstGeom>
          <a:ln w="12700">
            <a:solidFill>
              <a:srgbClr val="6261C8"/>
            </a:solidFill>
            <a:prstDash val="dash"/>
          </a:ln>
        </p:spPr>
        <p:style>
          <a:lnRef idx="1">
            <a:schemeClr val="accent1"/>
          </a:lnRef>
          <a:fillRef idx="0">
            <a:schemeClr val="accent1"/>
          </a:fillRef>
          <a:effectRef idx="0">
            <a:schemeClr val="accent1"/>
          </a:effectRef>
          <a:fontRef idx="minor">
            <a:schemeClr val="tx1"/>
          </a:fontRef>
        </p:style>
      </p:cxnSp>
      <p:sp>
        <p:nvSpPr>
          <p:cNvPr id="5" name="TextBox 115"/>
          <p:cNvSpPr txBox="1"/>
          <p:nvPr/>
        </p:nvSpPr>
        <p:spPr>
          <a:xfrm>
            <a:off x="1425662" y="297905"/>
            <a:ext cx="3370831" cy="460375"/>
          </a:xfrm>
          <a:prstGeom prst="rect">
            <a:avLst/>
          </a:prstGeom>
          <a:noFill/>
        </p:spPr>
        <p:txBody>
          <a:bodyPr wrap="square" rtlCol="0">
            <a:spAutoFit/>
          </a:bodyPr>
          <a:lstStyle/>
          <a:p>
            <a:pPr algn="dist"/>
            <a:r>
              <a:rPr lang="zh-CN" altLang="en-US" sz="2400" b="1" dirty="0" smtClean="0">
                <a:latin typeface="微软雅黑" panose="020B0503020204020204" charset="-122"/>
                <a:ea typeface="微软雅黑" panose="020B0503020204020204" charset="-122"/>
                <a:sym typeface="Source Han Serif SC" panose="02020400000000000000" pitchFamily="18" charset="-122"/>
              </a:rPr>
              <a:t>范文</a:t>
            </a:r>
            <a:endParaRPr lang="zh-CN" altLang="en-US" sz="2400" b="1" dirty="0" smtClean="0">
              <a:latin typeface="微软雅黑" panose="020B0503020204020204" charset="-122"/>
              <a:ea typeface="微软雅黑" panose="020B0503020204020204" charset="-122"/>
              <a:sym typeface="Source Han Serif SC" panose="02020400000000000000" pitchFamily="18" charset="-122"/>
            </a:endParaRPr>
          </a:p>
        </p:txBody>
      </p:sp>
      <p:sp>
        <p:nvSpPr>
          <p:cNvPr id="100" name="文本框 99"/>
          <p:cNvSpPr txBox="1"/>
          <p:nvPr/>
        </p:nvSpPr>
        <p:spPr>
          <a:xfrm>
            <a:off x="797560" y="1148080"/>
            <a:ext cx="11002645" cy="5077460"/>
          </a:xfrm>
          <a:prstGeom prst="rect">
            <a:avLst/>
          </a:prstGeom>
          <a:noFill/>
          <a:ln w="9525">
            <a:noFill/>
          </a:ln>
        </p:spPr>
        <p:txBody>
          <a:bodyPr wrap="square">
            <a:spAutoFit/>
          </a:bodyPr>
          <a:p>
            <a:pPr indent="0" algn="l">
              <a:lnSpc>
                <a:spcPct val="150000"/>
              </a:lnSpc>
            </a:pPr>
            <a:r>
              <a:rPr lang="en-US" altLang="zh-CN" sz="2400" b="0">
                <a:ea typeface="宋体" panose="02010600030101010101" pitchFamily="2" charset="-122"/>
              </a:rPr>
              <a:t>                                                        </a:t>
            </a:r>
            <a:r>
              <a:rPr lang="zh-CN" sz="2400" b="0">
                <a:ea typeface="宋体" panose="02010600030101010101" pitchFamily="2" charset="-122"/>
              </a:rPr>
              <a:t>学礼立身       不学礼，无以立。这对提升我国国民素质具有重大意义。事关我们树立大国意识的形成、大国形象的提升。</a:t>
            </a:r>
            <a:r>
              <a:rPr lang="zh-CN" sz="2400" b="1">
                <a:ea typeface="宋体" panose="02010600030101010101" pitchFamily="2" charset="-122"/>
              </a:rPr>
              <a:t>所以，我们必须学礼，提升国民素质。        学礼，提升国民素质，有助于公民意识的自觉。</a:t>
            </a:r>
            <a:r>
              <a:rPr lang="zh-CN" sz="2400" b="0">
                <a:ea typeface="宋体" panose="02010600030101010101" pitchFamily="2" charset="-122"/>
              </a:rPr>
              <a:t>国人在公共场所的一些不文明行为严重损害了国家的形象：不守秩序、大声喧哗、乱扔垃圾、随地吐痰、不尊重当地习俗...这些行为，表明国民素质亟待提升。如果不学礼，不提升国民素质，我国社会必然会付出沉重的代价，也必然会影响我国在国际社会的形象，与我国逐渐提升的大国地位极不相称。</a:t>
            </a:r>
            <a:r>
              <a:rPr lang="zh-CN" sz="2400" b="1">
                <a:ea typeface="宋体" panose="02010600030101010101" pitchFamily="2" charset="-122"/>
              </a:rPr>
              <a:t>     </a:t>
            </a:r>
            <a:endParaRPr lang="zh-CN" altLang="en-US" sz="2400" b="0">
              <a:ea typeface="宋体" panose="0201060003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prestige"/>
      </p:transition>
    </mc:Choice>
    <mc:Fallback>
      <p:transition spd="slow" advTm="0">
        <p:fade/>
      </p:transition>
    </mc:Fallback>
  </mc:AlternateContent>
  <p:timing>
    <p:tnLst>
      <p:par>
        <p:cTn id="1" dur="indefinite" restart="never" nodeType="tmRoot"/>
      </p:par>
    </p:tnLst>
  </p:timing>
</p:sld>
</file>

<file path=ppt/tags/tag1.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4.xml><?xml version="1.0" encoding="utf-8"?>
<p:tagLst xmlns:p="http://schemas.openxmlformats.org/presentationml/2006/main">
  <p:tag name="PA" val="v3.0.1"/>
</p:tagLst>
</file>

<file path=ppt/tags/tag5.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ags/tag7.xml><?xml version="1.0" encoding="utf-8"?>
<p:tagLst xmlns:p="http://schemas.openxmlformats.org/presentationml/2006/main">
  <p:tag name="PA" val="v3.0.1"/>
</p:tagLst>
</file>

<file path=ppt/tags/tag8.xml><?xml version="1.0" encoding="utf-8"?>
<p:tagLst xmlns:p="http://schemas.openxmlformats.org/presentationml/2006/main">
  <p:tag name="PA" val="v3.0.1"/>
</p:tagLst>
</file>

<file path=ppt/tags/tag9.xml><?xml version="1.0" encoding="utf-8"?>
<p:tagLst xmlns:p="http://schemas.openxmlformats.org/presentationml/2006/main">
  <p:tag name="PA" val="v3.0.1"/>
</p:tagLst>
</file>

<file path=ppt/theme/theme1.xml><?xml version="1.0" encoding="utf-8"?>
<a:theme xmlns:a="http://schemas.openxmlformats.org/drawingml/2006/main" name="Office 主题​​">
  <a:themeElements>
    <a:clrScheme name="自定义 10">
      <a:dk1>
        <a:sysClr val="windowText" lastClr="000000"/>
      </a:dk1>
      <a:lt1>
        <a:sysClr val="window" lastClr="FFFFFF"/>
      </a:lt1>
      <a:dk2>
        <a:srgbClr val="44546A"/>
      </a:dk2>
      <a:lt2>
        <a:srgbClr val="E7E6E6"/>
      </a:lt2>
      <a:accent1>
        <a:srgbClr val="476DAC"/>
      </a:accent1>
      <a:accent2>
        <a:srgbClr val="476DAC"/>
      </a:accent2>
      <a:accent3>
        <a:srgbClr val="476DAC"/>
      </a:accent3>
      <a:accent4>
        <a:srgbClr val="476DAC"/>
      </a:accent4>
      <a:accent5>
        <a:srgbClr val="476DAC"/>
      </a:accent5>
      <a:accent6>
        <a:srgbClr val="476DAC"/>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0">
      <a:dk1>
        <a:sysClr val="windowText" lastClr="000000"/>
      </a:dk1>
      <a:lt1>
        <a:sysClr val="window" lastClr="FFFFFF"/>
      </a:lt1>
      <a:dk2>
        <a:srgbClr val="44546A"/>
      </a:dk2>
      <a:lt2>
        <a:srgbClr val="E7E6E6"/>
      </a:lt2>
      <a:accent1>
        <a:srgbClr val="476DAC"/>
      </a:accent1>
      <a:accent2>
        <a:srgbClr val="476DAC"/>
      </a:accent2>
      <a:accent3>
        <a:srgbClr val="476DAC"/>
      </a:accent3>
      <a:accent4>
        <a:srgbClr val="476DAC"/>
      </a:accent4>
      <a:accent5>
        <a:srgbClr val="476DAC"/>
      </a:accent5>
      <a:accent6>
        <a:srgbClr val="476DAC"/>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19864</Words>
  <Application>WPS 演示</Application>
  <PresentationFormat>宽屏</PresentationFormat>
  <Paragraphs>488</Paragraphs>
  <Slides>53</Slides>
  <Notes>64</Notes>
  <HiddenSlides>0</HiddenSlides>
  <MMClips>1</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53</vt:i4>
      </vt:variant>
    </vt:vector>
  </HeadingPairs>
  <TitlesOfParts>
    <vt:vector size="70" baseType="lpstr">
      <vt:lpstr>Arial</vt:lpstr>
      <vt:lpstr>宋体</vt:lpstr>
      <vt:lpstr>Wingdings</vt:lpstr>
      <vt:lpstr>Source Han Serif SC</vt:lpstr>
      <vt:lpstr>字体视界-NEW宋体</vt:lpstr>
      <vt:lpstr>微软雅黑</vt:lpstr>
      <vt:lpstr>Calibri</vt:lpstr>
      <vt:lpstr>Andalus</vt:lpstr>
      <vt:lpstr>Arial Unicode MS</vt:lpstr>
      <vt:lpstr>等线 Light</vt:lpstr>
      <vt:lpstr>等线</vt:lpstr>
      <vt:lpstr>楷体</vt:lpstr>
      <vt:lpstr>华文中宋</vt:lpstr>
      <vt:lpstr>Arial</vt:lpstr>
      <vt:lpstr>Segoe Print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沙漏的拥抱</cp:lastModifiedBy>
  <cp:revision>116</cp:revision>
  <dcterms:created xsi:type="dcterms:W3CDTF">2018-05-23T09:46:00Z</dcterms:created>
  <dcterms:modified xsi:type="dcterms:W3CDTF">2020-12-10T03:30:01Z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2052-11.1.0.10024</vt:lpwstr>
  </property>
</Properties>
</file>

<file path=docProps/thumbnail.jpeg>
</file>